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1"/>
  </p:notesMasterIdLst>
  <p:sldIdLst>
    <p:sldId id="256" r:id="rId2"/>
    <p:sldId id="257" r:id="rId3"/>
    <p:sldId id="258" r:id="rId4"/>
    <p:sldId id="275" r:id="rId5"/>
    <p:sldId id="260" r:id="rId6"/>
    <p:sldId id="271" r:id="rId7"/>
    <p:sldId id="272" r:id="rId8"/>
    <p:sldId id="273" r:id="rId9"/>
    <p:sldId id="276" r:id="rId10"/>
    <p:sldId id="274" r:id="rId11"/>
    <p:sldId id="277" r:id="rId12"/>
    <p:sldId id="263" r:id="rId13"/>
    <p:sldId id="264" r:id="rId14"/>
    <p:sldId id="265" r:id="rId15"/>
    <p:sldId id="266" r:id="rId16"/>
    <p:sldId id="267" r:id="rId17"/>
    <p:sldId id="268" r:id="rId18"/>
    <p:sldId id="269" r:id="rId19"/>
    <p:sldId id="270" r:id="rId2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2815" autoAdjust="0"/>
  </p:normalViewPr>
  <p:slideViewPr>
    <p:cSldViewPr snapToGrid="0">
      <p:cViewPr varScale="1">
        <p:scale>
          <a:sx n="91" d="100"/>
          <a:sy n="91" d="100"/>
        </p:scale>
        <p:origin x="69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F46FE-7D52-4ECB-9058-6D11B7813E99}" type="datetimeFigureOut">
              <a:rPr lang="en-IL" smtClean="0"/>
              <a:t>08/12/2025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766B4-0ED4-462C-8A46-A7FE20FBCDD8}" type="slidenum">
              <a:rPr lang="en-IL" smtClean="0"/>
              <a:t>‹#›</a:t>
            </a:fld>
            <a:endParaRPr lang="en-IL"/>
          </a:p>
        </p:txBody>
      </p:sp>
    </p:spTree>
    <p:extLst>
      <p:ext uri="{BB962C8B-B14F-4D97-AF65-F5344CB8AC3E}">
        <p14:creationId xmlns:p14="http://schemas.microsoft.com/office/powerpoint/2010/main" val="33619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know that if I show a Convolutional Neural Network (CNN) a picture of a dog, it will classify it as a 'dog.'</a:t>
            </a:r>
          </a:p>
          <a:p>
            <a:r>
              <a:rPr lang="en-US" dirty="0"/>
              <a:t>But here is the interesting part: It works even if the picture is black and white. It works if the lighting is weird. It even works if I apply an Instagram filter to it.</a:t>
            </a:r>
          </a:p>
          <a:p>
            <a:r>
              <a:rPr lang="en-US" b="1" dirty="0"/>
              <a:t>Think about what that means.</a:t>
            </a:r>
            <a:endParaRPr lang="en-US" dirty="0"/>
          </a:p>
          <a:p>
            <a:r>
              <a:rPr lang="en-US" dirty="0"/>
              <a:t>If the model can still see the 'dog' despite the 'filter,' it means that somewhere inside its mathematical brain, it has the ability to </a:t>
            </a:r>
            <a:r>
              <a:rPr lang="en-US" b="1" dirty="0"/>
              <a:t>separate</a:t>
            </a:r>
            <a:r>
              <a:rPr lang="en-US" dirty="0"/>
              <a:t> the </a:t>
            </a:r>
            <a:r>
              <a:rPr lang="en-US" i="1" dirty="0"/>
              <a:t>Content</a:t>
            </a:r>
            <a:r>
              <a:rPr lang="en-US" dirty="0"/>
              <a:t> (the dog) from the </a:t>
            </a:r>
            <a:r>
              <a:rPr lang="en-US" i="1" dirty="0"/>
              <a:t>Style</a:t>
            </a:r>
            <a:r>
              <a:rPr lang="en-US" dirty="0"/>
              <a:t> (the colors and textures).</a:t>
            </a:r>
          </a:p>
          <a:p>
            <a:r>
              <a:rPr lang="en-US" dirty="0"/>
              <a:t>Today, we are going to hack into that brain, find exactly where that separation happens, and use it to paint like Van Gogh.</a:t>
            </a:r>
          </a:p>
          <a:p>
            <a:endParaRPr lang="en-IL" dirty="0"/>
          </a:p>
        </p:txBody>
      </p:sp>
      <p:sp>
        <p:nvSpPr>
          <p:cNvPr id="4" name="Slide Number Placeholder 3"/>
          <p:cNvSpPr>
            <a:spLocks noGrp="1"/>
          </p:cNvSpPr>
          <p:nvPr>
            <p:ph type="sldNum" sz="quarter" idx="5"/>
          </p:nvPr>
        </p:nvSpPr>
        <p:spPr/>
        <p:txBody>
          <a:bodyPr/>
          <a:lstStyle/>
          <a:p>
            <a:fld id="{95B766B4-0ED4-462C-8A46-A7FE20FBCDD8}" type="slidenum">
              <a:rPr lang="en-IL" smtClean="0"/>
              <a:t>1</a:t>
            </a:fld>
            <a:endParaRPr lang="en-IL"/>
          </a:p>
        </p:txBody>
      </p:sp>
    </p:spTree>
    <p:extLst>
      <p:ext uri="{BB962C8B-B14F-4D97-AF65-F5344CB8AC3E}">
        <p14:creationId xmlns:p14="http://schemas.microsoft.com/office/powerpoint/2010/main" val="3401959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how the heatmap glows everywhere? This layer is obsessed with </a:t>
            </a:r>
            <a:r>
              <a:rPr lang="en-US" b="1" dirty="0"/>
              <a:t>edges and colors</a:t>
            </a:r>
            <a:r>
              <a:rPr lang="en-US" dirty="0"/>
              <a:t>. It doesn't know there is a buffalo; it just sees 'vertical line' or 'brown pixel'. This is perfect for capturing </a:t>
            </a:r>
            <a:r>
              <a:rPr lang="en-US" b="1" dirty="0"/>
              <a:t>Style</a:t>
            </a:r>
            <a:r>
              <a:rPr lang="en-US" dirty="0"/>
              <a:t> (brush strokes), but bad for content.</a:t>
            </a:r>
            <a:endParaRPr lang="en-IL" dirty="0"/>
          </a:p>
        </p:txBody>
      </p:sp>
      <p:sp>
        <p:nvSpPr>
          <p:cNvPr id="4" name="Slide Number Placeholder 3"/>
          <p:cNvSpPr>
            <a:spLocks noGrp="1"/>
          </p:cNvSpPr>
          <p:nvPr>
            <p:ph type="sldNum" sz="quarter" idx="5"/>
          </p:nvPr>
        </p:nvSpPr>
        <p:spPr/>
        <p:txBody>
          <a:bodyPr/>
          <a:lstStyle/>
          <a:p>
            <a:fld id="{95B766B4-0ED4-462C-8A46-A7FE20FBCDD8}" type="slidenum">
              <a:rPr lang="en-IL" smtClean="0"/>
              <a:t>5</a:t>
            </a:fld>
            <a:endParaRPr lang="en-IL"/>
          </a:p>
        </p:txBody>
      </p:sp>
    </p:spTree>
    <p:extLst>
      <p:ext uri="{BB962C8B-B14F-4D97-AF65-F5344CB8AC3E}">
        <p14:creationId xmlns:p14="http://schemas.microsoft.com/office/powerpoint/2010/main" val="12030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deeper to </a:t>
            </a:r>
            <a:r>
              <a:rPr lang="en-US" b="1" dirty="0"/>
              <a:t>Conv2 and Conv3</a:t>
            </a:r>
            <a:r>
              <a:rPr lang="en-US" dirty="0"/>
              <a:t>, the network stops looking at pixels and starts seeing </a:t>
            </a:r>
            <a:r>
              <a:rPr lang="en-US" b="1" dirty="0"/>
              <a:t>textures</a:t>
            </a:r>
            <a:r>
              <a:rPr lang="en-US" dirty="0"/>
              <a:t>. It recognizes 'fuzzy' or 'swirly'. This is the </a:t>
            </a:r>
            <a:r>
              <a:rPr lang="en-US" i="1" dirty="0"/>
              <a:t>heart</a:t>
            </a:r>
            <a:r>
              <a:rPr lang="en-US" dirty="0"/>
              <a:t> of the Style. It captures the pattern of the painting.</a:t>
            </a:r>
            <a:endParaRPr lang="en-IL" dirty="0"/>
          </a:p>
        </p:txBody>
      </p:sp>
      <p:sp>
        <p:nvSpPr>
          <p:cNvPr id="4" name="Slide Number Placeholder 3"/>
          <p:cNvSpPr>
            <a:spLocks noGrp="1"/>
          </p:cNvSpPr>
          <p:nvPr>
            <p:ph type="sldNum" sz="quarter" idx="5"/>
          </p:nvPr>
        </p:nvSpPr>
        <p:spPr/>
        <p:txBody>
          <a:bodyPr/>
          <a:lstStyle/>
          <a:p>
            <a:fld id="{95B766B4-0ED4-462C-8A46-A7FE20FBCDD8}" type="slidenum">
              <a:rPr lang="en-IL" smtClean="0"/>
              <a:t>6</a:t>
            </a:fld>
            <a:endParaRPr lang="en-IL"/>
          </a:p>
        </p:txBody>
      </p:sp>
    </p:spTree>
    <p:extLst>
      <p:ext uri="{BB962C8B-B14F-4D97-AF65-F5344CB8AC3E}">
        <p14:creationId xmlns:p14="http://schemas.microsoft.com/office/powerpoint/2010/main" val="405558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deeper to </a:t>
            </a:r>
            <a:r>
              <a:rPr lang="en-US" b="1" dirty="0"/>
              <a:t>Conv2 and Conv3</a:t>
            </a:r>
            <a:r>
              <a:rPr lang="en-US" dirty="0"/>
              <a:t>, the network stops looking at pixels and starts seeing </a:t>
            </a:r>
            <a:r>
              <a:rPr lang="en-US" b="1" dirty="0"/>
              <a:t>textures</a:t>
            </a:r>
            <a:r>
              <a:rPr lang="en-US" dirty="0"/>
              <a:t>. It recognizes 'fuzzy' or 'swirly'. This is the </a:t>
            </a:r>
            <a:r>
              <a:rPr lang="en-US" i="1" dirty="0"/>
              <a:t>heart</a:t>
            </a:r>
            <a:r>
              <a:rPr lang="en-US" dirty="0"/>
              <a:t> of the Style. It captures the pattern of the painting.</a:t>
            </a:r>
            <a:endParaRPr lang="en-IL" dirty="0"/>
          </a:p>
        </p:txBody>
      </p:sp>
      <p:sp>
        <p:nvSpPr>
          <p:cNvPr id="4" name="Slide Number Placeholder 3"/>
          <p:cNvSpPr>
            <a:spLocks noGrp="1"/>
          </p:cNvSpPr>
          <p:nvPr>
            <p:ph type="sldNum" sz="quarter" idx="5"/>
          </p:nvPr>
        </p:nvSpPr>
        <p:spPr/>
        <p:txBody>
          <a:bodyPr/>
          <a:lstStyle/>
          <a:p>
            <a:fld id="{95B766B4-0ED4-462C-8A46-A7FE20FBCDD8}" type="slidenum">
              <a:rPr lang="en-IL" smtClean="0"/>
              <a:t>7</a:t>
            </a:fld>
            <a:endParaRPr lang="en-IL"/>
          </a:p>
        </p:txBody>
      </p:sp>
    </p:spTree>
    <p:extLst>
      <p:ext uri="{BB962C8B-B14F-4D97-AF65-F5344CB8AC3E}">
        <p14:creationId xmlns:p14="http://schemas.microsoft.com/office/powerpoint/2010/main" val="212229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5B766B4-0ED4-462C-8A46-A7FE20FBCDD8}" type="slidenum">
              <a:rPr lang="en-IL" smtClean="0"/>
              <a:t>9</a:t>
            </a:fld>
            <a:endParaRPr lang="en-IL"/>
          </a:p>
        </p:txBody>
      </p:sp>
    </p:spTree>
    <p:extLst>
      <p:ext uri="{BB962C8B-B14F-4D97-AF65-F5344CB8AC3E}">
        <p14:creationId xmlns:p14="http://schemas.microsoft.com/office/powerpoint/2010/main" val="2325962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how to copy the buffalo (just match the deep layer features). But how do we copy 'Style'? We can't just copy the pixels, because the stars in 'Starry Night' won't be in the same place as our photo.</a:t>
            </a:r>
          </a:p>
          <a:p>
            <a:endParaRPr lang="en-US" dirty="0"/>
          </a:p>
          <a:p>
            <a:r>
              <a:rPr lang="en-US" dirty="0"/>
              <a:t>It asks: 'Whenever I see </a:t>
            </a:r>
            <a:r>
              <a:rPr lang="en-US" b="1" dirty="0"/>
              <a:t>Blue</a:t>
            </a:r>
            <a:r>
              <a:rPr lang="en-US" dirty="0"/>
              <a:t>, do I also see </a:t>
            </a:r>
            <a:r>
              <a:rPr lang="en-US" b="1" dirty="0"/>
              <a:t>Swirls</a:t>
            </a:r>
            <a:r>
              <a:rPr lang="en-US" dirty="0"/>
              <a:t>?'</a:t>
            </a:r>
          </a:p>
          <a:p>
            <a:r>
              <a:rPr lang="en-US" dirty="0"/>
              <a:t>If the answer is 'Yes' purely in the </a:t>
            </a:r>
            <a:r>
              <a:rPr lang="en-US" i="1" dirty="0"/>
              <a:t>style</a:t>
            </a:r>
            <a:r>
              <a:rPr lang="en-US" dirty="0"/>
              <a:t> image, we force our </a:t>
            </a:r>
            <a:r>
              <a:rPr lang="en-US" i="1" dirty="0"/>
              <a:t>new</a:t>
            </a:r>
            <a:r>
              <a:rPr lang="en-US" dirty="0"/>
              <a:t> image to do the same. If the painting has </a:t>
            </a:r>
            <a:r>
              <a:rPr lang="en-US" dirty="0" err="1"/>
              <a:t>Blue+Swirls</a:t>
            </a:r>
            <a:r>
              <a:rPr lang="en-US" dirty="0"/>
              <a:t>, our new image must have </a:t>
            </a:r>
            <a:r>
              <a:rPr lang="en-US" dirty="0" err="1"/>
              <a:t>Blue+Swirls</a:t>
            </a:r>
            <a:r>
              <a:rPr lang="en-US" dirty="0"/>
              <a:t>, even if they are in different spots.</a:t>
            </a:r>
          </a:p>
          <a:p>
            <a:endParaRPr lang="en-IL" dirty="0"/>
          </a:p>
        </p:txBody>
      </p:sp>
      <p:sp>
        <p:nvSpPr>
          <p:cNvPr id="4" name="Slide Number Placeholder 3"/>
          <p:cNvSpPr>
            <a:spLocks noGrp="1"/>
          </p:cNvSpPr>
          <p:nvPr>
            <p:ph type="sldNum" sz="quarter" idx="5"/>
          </p:nvPr>
        </p:nvSpPr>
        <p:spPr/>
        <p:txBody>
          <a:bodyPr/>
          <a:lstStyle/>
          <a:p>
            <a:fld id="{95B766B4-0ED4-462C-8A46-A7FE20FBCDD8}" type="slidenum">
              <a:rPr lang="en-IL" smtClean="0"/>
              <a:t>12</a:t>
            </a:fld>
            <a:endParaRPr lang="en-IL"/>
          </a:p>
        </p:txBody>
      </p:sp>
    </p:spTree>
    <p:extLst>
      <p:ext uri="{BB962C8B-B14F-4D97-AF65-F5344CB8AC3E}">
        <p14:creationId xmlns:p14="http://schemas.microsoft.com/office/powerpoint/2010/main" val="258007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743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1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81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82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22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77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93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1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7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38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12/8/2025</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18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12/8/2025</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0532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Aesthetic liquid watercolor and ink">
            <a:extLst>
              <a:ext uri="{FF2B5EF4-FFF2-40B4-BE49-F238E27FC236}">
                <a16:creationId xmlns:a16="http://schemas.microsoft.com/office/drawing/2014/main" id="{DE61EC63-8230-C410-0B11-A14C6A2D829C}"/>
              </a:ext>
            </a:extLst>
          </p:cNvPr>
          <p:cNvPicPr>
            <a:picLocks noChangeAspect="1"/>
          </p:cNvPicPr>
          <p:nvPr/>
        </p:nvPicPr>
        <p:blipFill>
          <a:blip r:embed="rId3">
            <a:duotone>
              <a:schemeClr val="accent1">
                <a:shade val="45000"/>
                <a:satMod val="135000"/>
              </a:schemeClr>
              <a:prstClr val="white"/>
            </a:duotone>
            <a:alphaModFix amt="35000"/>
          </a:blip>
          <a:srcRect t="2697" b="5839"/>
          <a:stretch/>
        </p:blipFill>
        <p:spPr>
          <a:xfrm>
            <a:off x="20" y="-8877"/>
            <a:ext cx="12191980" cy="6858000"/>
          </a:xfrm>
          <a:prstGeom prst="rect">
            <a:avLst/>
          </a:prstGeom>
        </p:spPr>
      </p:pic>
      <p:sp>
        <p:nvSpPr>
          <p:cNvPr id="2" name="Title 1">
            <a:extLst>
              <a:ext uri="{FF2B5EF4-FFF2-40B4-BE49-F238E27FC236}">
                <a16:creationId xmlns:a16="http://schemas.microsoft.com/office/drawing/2014/main" id="{1F25A7DD-BA4B-F7D5-D03E-C31FBF8E8CBA}"/>
              </a:ext>
            </a:extLst>
          </p:cNvPr>
          <p:cNvSpPr>
            <a:spLocks noGrp="1"/>
          </p:cNvSpPr>
          <p:nvPr>
            <p:ph type="ctrTitle"/>
          </p:nvPr>
        </p:nvSpPr>
        <p:spPr>
          <a:xfrm>
            <a:off x="1256275" y="2271449"/>
            <a:ext cx="9679449" cy="2847058"/>
          </a:xfrm>
        </p:spPr>
        <p:txBody>
          <a:bodyPr anchor="b">
            <a:normAutofit/>
          </a:bodyPr>
          <a:lstStyle/>
          <a:p>
            <a:r>
              <a:rPr lang="en-US" sz="7200" dirty="0">
                <a:solidFill>
                  <a:srgbClr val="FFFFFF"/>
                </a:solidFill>
              </a:rPr>
              <a:t>Style transfer</a:t>
            </a:r>
            <a:endParaRPr lang="en-IL" sz="7200" dirty="0">
              <a:solidFill>
                <a:srgbClr val="FFFFFF"/>
              </a:solidFill>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360906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1E3A2-A2AA-2FFF-9331-D8BB7049A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9BB69-D3D5-17AF-5465-438D8B2DEB7A}"/>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sp>
        <p:nvSpPr>
          <p:cNvPr id="6" name="TextBox 5">
            <a:extLst>
              <a:ext uri="{FF2B5EF4-FFF2-40B4-BE49-F238E27FC236}">
                <a16:creationId xmlns:a16="http://schemas.microsoft.com/office/drawing/2014/main" id="{52CF4966-9F6B-E24B-F24E-D98AE7F49BF9}"/>
              </a:ext>
            </a:extLst>
          </p:cNvPr>
          <p:cNvSpPr txBox="1"/>
          <p:nvPr/>
        </p:nvSpPr>
        <p:spPr>
          <a:xfrm>
            <a:off x="8709285" y="4200450"/>
            <a:ext cx="809469" cy="507831"/>
          </a:xfrm>
          <a:prstGeom prst="rect">
            <a:avLst/>
          </a:prstGeom>
          <a:noFill/>
        </p:spPr>
        <p:txBody>
          <a:bodyPr wrap="square" rtlCol="0">
            <a:spAutoFit/>
          </a:bodyPr>
          <a:lstStyle/>
          <a:p>
            <a:r>
              <a:rPr lang="en-US" sz="900" b="1" dirty="0"/>
              <a:t>.</a:t>
            </a:r>
          </a:p>
          <a:p>
            <a:r>
              <a:rPr lang="en-US" sz="900" b="1" dirty="0"/>
              <a:t>.</a:t>
            </a:r>
          </a:p>
          <a:p>
            <a:r>
              <a:rPr lang="en-US" sz="900" b="1" dirty="0"/>
              <a:t>.</a:t>
            </a:r>
            <a:endParaRPr lang="en-IL" b="1" dirty="0"/>
          </a:p>
        </p:txBody>
      </p:sp>
      <p:sp>
        <p:nvSpPr>
          <p:cNvPr id="8" name="TextBox 7">
            <a:extLst>
              <a:ext uri="{FF2B5EF4-FFF2-40B4-BE49-F238E27FC236}">
                <a16:creationId xmlns:a16="http://schemas.microsoft.com/office/drawing/2014/main" id="{33EB4E74-07EC-6EB9-A85D-AC29B1BEBD39}"/>
              </a:ext>
            </a:extLst>
          </p:cNvPr>
          <p:cNvSpPr txBox="1"/>
          <p:nvPr/>
        </p:nvSpPr>
        <p:spPr>
          <a:xfrm>
            <a:off x="4505602" y="-37629"/>
            <a:ext cx="2803160" cy="369332"/>
          </a:xfrm>
          <a:prstGeom prst="rect">
            <a:avLst/>
          </a:prstGeom>
          <a:noFill/>
        </p:spPr>
        <p:txBody>
          <a:bodyPr wrap="square" rtlCol="0">
            <a:spAutoFit/>
          </a:bodyPr>
          <a:lstStyle/>
          <a:p>
            <a:r>
              <a:rPr lang="en-US" dirty="0"/>
              <a:t>Conv 6</a:t>
            </a:r>
            <a:endParaRPr lang="en-IL" dirty="0"/>
          </a:p>
        </p:txBody>
      </p:sp>
      <p:pic>
        <p:nvPicPr>
          <p:cNvPr id="5" name="Picture 4">
            <a:extLst>
              <a:ext uri="{FF2B5EF4-FFF2-40B4-BE49-F238E27FC236}">
                <a16:creationId xmlns:a16="http://schemas.microsoft.com/office/drawing/2014/main" id="{8E19EB89-E38A-9C82-77F6-F7B73E616C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28" y="905745"/>
            <a:ext cx="5358656" cy="5725740"/>
          </a:xfrm>
          <a:prstGeom prst="rect">
            <a:avLst/>
          </a:prstGeom>
        </p:spPr>
      </p:pic>
      <p:pic>
        <p:nvPicPr>
          <p:cNvPr id="10" name="Picture 9">
            <a:extLst>
              <a:ext uri="{FF2B5EF4-FFF2-40B4-BE49-F238E27FC236}">
                <a16:creationId xmlns:a16="http://schemas.microsoft.com/office/drawing/2014/main" id="{8CCEBA9E-32D2-AF8A-405F-57C3A1099D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6336" y="42958"/>
            <a:ext cx="6396376" cy="3234394"/>
          </a:xfrm>
          <a:prstGeom prst="rect">
            <a:avLst/>
          </a:prstGeom>
        </p:spPr>
      </p:pic>
      <p:pic>
        <p:nvPicPr>
          <p:cNvPr id="13" name="Picture 12">
            <a:extLst>
              <a:ext uri="{FF2B5EF4-FFF2-40B4-BE49-F238E27FC236}">
                <a16:creationId xmlns:a16="http://schemas.microsoft.com/office/drawing/2014/main" id="{BE4B7686-1282-A2C7-775D-5A8891E4A9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1979" y="18793"/>
            <a:ext cx="3067306" cy="3282724"/>
          </a:xfrm>
          <a:prstGeom prst="rect">
            <a:avLst/>
          </a:prstGeom>
        </p:spPr>
      </p:pic>
      <p:pic>
        <p:nvPicPr>
          <p:cNvPr id="16" name="Picture 15">
            <a:extLst>
              <a:ext uri="{FF2B5EF4-FFF2-40B4-BE49-F238E27FC236}">
                <a16:creationId xmlns:a16="http://schemas.microsoft.com/office/drawing/2014/main" id="{1D82C284-40E1-FFC4-F88B-95E75AD068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51165" y="3325683"/>
            <a:ext cx="6486717" cy="3280075"/>
          </a:xfrm>
          <a:prstGeom prst="rect">
            <a:avLst/>
          </a:prstGeom>
        </p:spPr>
      </p:pic>
      <p:pic>
        <p:nvPicPr>
          <p:cNvPr id="19" name="Picture 18">
            <a:extLst>
              <a:ext uri="{FF2B5EF4-FFF2-40B4-BE49-F238E27FC236}">
                <a16:creationId xmlns:a16="http://schemas.microsoft.com/office/drawing/2014/main" id="{26426603-D812-722B-5478-7F6DE47C241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96336" y="3349848"/>
            <a:ext cx="3133364" cy="3353421"/>
          </a:xfrm>
          <a:prstGeom prst="rect">
            <a:avLst/>
          </a:prstGeom>
        </p:spPr>
      </p:pic>
    </p:spTree>
    <p:extLst>
      <p:ext uri="{BB962C8B-B14F-4D97-AF65-F5344CB8AC3E}">
        <p14:creationId xmlns:p14="http://schemas.microsoft.com/office/powerpoint/2010/main" val="363001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CC81-7B23-258F-4CF1-AA73016F7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38658-27B7-D32F-5443-B9821DE02A39}"/>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pic>
        <p:nvPicPr>
          <p:cNvPr id="4" name="Picture 3" descr="A screenshot of a computer screen&#10;&#10;AI-generated content may be incorrect.">
            <a:extLst>
              <a:ext uri="{FF2B5EF4-FFF2-40B4-BE49-F238E27FC236}">
                <a16:creationId xmlns:a16="http://schemas.microsoft.com/office/drawing/2014/main" id="{CE4BE81F-A775-8282-E567-A0A23075FBCF}"/>
              </a:ext>
            </a:extLst>
          </p:cNvPr>
          <p:cNvPicPr>
            <a:picLocks noChangeAspect="1"/>
          </p:cNvPicPr>
          <p:nvPr/>
        </p:nvPicPr>
        <p:blipFill>
          <a:blip r:embed="rId2">
            <a:extLst>
              <a:ext uri="{28A0092B-C50C-407E-A947-70E740481C1C}">
                <a14:useLocalDpi xmlns:a14="http://schemas.microsoft.com/office/drawing/2010/main" val="0"/>
              </a:ext>
            </a:extLst>
          </a:blip>
          <a:srcRect t="3320" r="15664" b="10578"/>
          <a:stretch>
            <a:fillRect/>
          </a:stretch>
        </p:blipFill>
        <p:spPr>
          <a:xfrm>
            <a:off x="0" y="1693775"/>
            <a:ext cx="1985360" cy="2160000"/>
          </a:xfrm>
          <a:prstGeom prst="rect">
            <a:avLst/>
          </a:prstGeom>
        </p:spPr>
      </p:pic>
      <p:pic>
        <p:nvPicPr>
          <p:cNvPr id="9" name="Picture 8" descr="A screenshot of a computer generated image&#10;&#10;AI-generated content may be incorrect.">
            <a:extLst>
              <a:ext uri="{FF2B5EF4-FFF2-40B4-BE49-F238E27FC236}">
                <a16:creationId xmlns:a16="http://schemas.microsoft.com/office/drawing/2014/main" id="{F7CD02D6-219C-A1EA-BFF2-EC4F2650628A}"/>
              </a:ext>
            </a:extLst>
          </p:cNvPr>
          <p:cNvPicPr>
            <a:picLocks noChangeAspect="1"/>
          </p:cNvPicPr>
          <p:nvPr/>
        </p:nvPicPr>
        <p:blipFill>
          <a:blip r:embed="rId3">
            <a:extLst>
              <a:ext uri="{28A0092B-C50C-407E-A947-70E740481C1C}">
                <a14:useLocalDpi xmlns:a14="http://schemas.microsoft.com/office/drawing/2010/main" val="0"/>
              </a:ext>
            </a:extLst>
          </a:blip>
          <a:srcRect t="3320" r="13664" b="10578"/>
          <a:stretch>
            <a:fillRect/>
          </a:stretch>
        </p:blipFill>
        <p:spPr>
          <a:xfrm>
            <a:off x="2022893" y="1693775"/>
            <a:ext cx="2052468" cy="2160000"/>
          </a:xfrm>
          <a:prstGeom prst="rect">
            <a:avLst/>
          </a:prstGeom>
        </p:spPr>
      </p:pic>
      <p:pic>
        <p:nvPicPr>
          <p:cNvPr id="12" name="Picture 11" descr="A screenshot of a computer generated image&#10;&#10;AI-generated content may be incorrect.">
            <a:extLst>
              <a:ext uri="{FF2B5EF4-FFF2-40B4-BE49-F238E27FC236}">
                <a16:creationId xmlns:a16="http://schemas.microsoft.com/office/drawing/2014/main" id="{EBF96B9B-B224-1B90-910B-ED5F08D1647F}"/>
              </a:ext>
            </a:extLst>
          </p:cNvPr>
          <p:cNvPicPr>
            <a:picLocks noChangeAspect="1"/>
          </p:cNvPicPr>
          <p:nvPr/>
        </p:nvPicPr>
        <p:blipFill>
          <a:blip r:embed="rId4">
            <a:extLst>
              <a:ext uri="{28A0092B-C50C-407E-A947-70E740481C1C}">
                <a14:useLocalDpi xmlns:a14="http://schemas.microsoft.com/office/drawing/2010/main" val="0"/>
              </a:ext>
            </a:extLst>
          </a:blip>
          <a:srcRect t="3320" r="15664" b="10578"/>
          <a:stretch>
            <a:fillRect/>
          </a:stretch>
        </p:blipFill>
        <p:spPr>
          <a:xfrm>
            <a:off x="4112894" y="1693775"/>
            <a:ext cx="1985360" cy="216000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A04B8336-EF5E-8474-CB57-95627CA1C2DD}"/>
              </a:ext>
            </a:extLst>
          </p:cNvPr>
          <p:cNvPicPr>
            <a:picLocks noChangeAspect="1"/>
          </p:cNvPicPr>
          <p:nvPr/>
        </p:nvPicPr>
        <p:blipFill>
          <a:blip r:embed="rId5">
            <a:extLst>
              <a:ext uri="{28A0092B-C50C-407E-A947-70E740481C1C}">
                <a14:useLocalDpi xmlns:a14="http://schemas.microsoft.com/office/drawing/2010/main" val="0"/>
              </a:ext>
            </a:extLst>
          </a:blip>
          <a:srcRect t="3320" r="15664" b="10578"/>
          <a:stretch>
            <a:fillRect/>
          </a:stretch>
        </p:blipFill>
        <p:spPr>
          <a:xfrm>
            <a:off x="6135787" y="1693775"/>
            <a:ext cx="1985360" cy="2160000"/>
          </a:xfrm>
          <a:prstGeom prst="rect">
            <a:avLst/>
          </a:prstGeom>
        </p:spPr>
      </p:pic>
      <p:pic>
        <p:nvPicPr>
          <p:cNvPr id="18" name="Picture 17" descr="A close-up of a infrared image&#10;&#10;AI-generated content may be incorrect.">
            <a:extLst>
              <a:ext uri="{FF2B5EF4-FFF2-40B4-BE49-F238E27FC236}">
                <a16:creationId xmlns:a16="http://schemas.microsoft.com/office/drawing/2014/main" id="{E9D68839-8172-B97D-5923-2C21BEF670C5}"/>
              </a:ext>
            </a:extLst>
          </p:cNvPr>
          <p:cNvPicPr>
            <a:picLocks noChangeAspect="1"/>
          </p:cNvPicPr>
          <p:nvPr/>
        </p:nvPicPr>
        <p:blipFill>
          <a:blip r:embed="rId6">
            <a:extLst>
              <a:ext uri="{28A0092B-C50C-407E-A947-70E740481C1C}">
                <a14:useLocalDpi xmlns:a14="http://schemas.microsoft.com/office/drawing/2010/main" val="0"/>
              </a:ext>
            </a:extLst>
          </a:blip>
          <a:srcRect t="3413" r="15813" b="9546"/>
          <a:stretch>
            <a:fillRect/>
          </a:stretch>
        </p:blipFill>
        <p:spPr>
          <a:xfrm>
            <a:off x="8158680" y="1693775"/>
            <a:ext cx="1960488" cy="2160000"/>
          </a:xfrm>
          <a:prstGeom prst="rect">
            <a:avLst/>
          </a:prstGeom>
        </p:spPr>
      </p:pic>
      <p:pic>
        <p:nvPicPr>
          <p:cNvPr id="21" name="Picture 20" descr="A screenshot of a computer generated image&#10;&#10;AI-generated content may be incorrect.">
            <a:extLst>
              <a:ext uri="{FF2B5EF4-FFF2-40B4-BE49-F238E27FC236}">
                <a16:creationId xmlns:a16="http://schemas.microsoft.com/office/drawing/2014/main" id="{2B1E7A55-4B23-96C5-1E8A-C77FBCB4EB77}"/>
              </a:ext>
            </a:extLst>
          </p:cNvPr>
          <p:cNvPicPr>
            <a:picLocks noChangeAspect="1"/>
          </p:cNvPicPr>
          <p:nvPr/>
        </p:nvPicPr>
        <p:blipFill>
          <a:blip r:embed="rId7">
            <a:extLst>
              <a:ext uri="{28A0092B-C50C-407E-A947-70E740481C1C}">
                <a14:useLocalDpi xmlns:a14="http://schemas.microsoft.com/office/drawing/2010/main" val="0"/>
              </a:ext>
            </a:extLst>
          </a:blip>
          <a:srcRect l="1749" t="2956" r="15940" b="11932"/>
          <a:stretch>
            <a:fillRect/>
          </a:stretch>
        </p:blipFill>
        <p:spPr>
          <a:xfrm>
            <a:off x="10156701" y="1693775"/>
            <a:ext cx="1960234" cy="2160000"/>
          </a:xfrm>
          <a:prstGeom prst="rect">
            <a:avLst/>
          </a:prstGeom>
        </p:spPr>
      </p:pic>
      <p:pic>
        <p:nvPicPr>
          <p:cNvPr id="23" name="Picture 22" descr="A bull with multiple colored spots&#10;&#10;AI-generated content may be incorrect.">
            <a:extLst>
              <a:ext uri="{FF2B5EF4-FFF2-40B4-BE49-F238E27FC236}">
                <a16:creationId xmlns:a16="http://schemas.microsoft.com/office/drawing/2014/main" id="{86B7FDC1-EFB0-B2C7-2C13-B0B89C6E1C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1854" y="4084225"/>
            <a:ext cx="2018257" cy="2160000"/>
          </a:xfrm>
          <a:prstGeom prst="rect">
            <a:avLst/>
          </a:prstGeom>
        </p:spPr>
      </p:pic>
      <p:pic>
        <p:nvPicPr>
          <p:cNvPr id="25" name="Picture 24" descr="A close-up of a cow&#10;&#10;AI-generated content may be incorrect.">
            <a:extLst>
              <a:ext uri="{FF2B5EF4-FFF2-40B4-BE49-F238E27FC236}">
                <a16:creationId xmlns:a16="http://schemas.microsoft.com/office/drawing/2014/main" id="{2860E07B-7A02-D250-C503-577B11E26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1891" y="4084225"/>
            <a:ext cx="2018257" cy="2160000"/>
          </a:xfrm>
          <a:prstGeom prst="rect">
            <a:avLst/>
          </a:prstGeom>
        </p:spPr>
      </p:pic>
      <p:pic>
        <p:nvPicPr>
          <p:cNvPr id="27" name="Picture 26" descr="A blue and green image of a bull&#10;&#10;AI-generated content may be incorrect.">
            <a:extLst>
              <a:ext uri="{FF2B5EF4-FFF2-40B4-BE49-F238E27FC236}">
                <a16:creationId xmlns:a16="http://schemas.microsoft.com/office/drawing/2014/main" id="{10E6C729-82BE-85C2-61F1-E3CCB7E71D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1928" y="4084225"/>
            <a:ext cx="2018257" cy="2160000"/>
          </a:xfrm>
          <a:prstGeom prst="rect">
            <a:avLst/>
          </a:prstGeom>
        </p:spPr>
      </p:pic>
      <p:pic>
        <p:nvPicPr>
          <p:cNvPr id="29" name="Picture 28" descr="A buffalo sitting on the ground&#10;&#10;AI-generated content may be incorrect.">
            <a:extLst>
              <a:ext uri="{FF2B5EF4-FFF2-40B4-BE49-F238E27FC236}">
                <a16:creationId xmlns:a16="http://schemas.microsoft.com/office/drawing/2014/main" id="{35C6C9FE-FBE6-3AE0-F289-C90EF4E0F6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1965" y="4084225"/>
            <a:ext cx="2018256" cy="2160000"/>
          </a:xfrm>
          <a:prstGeom prst="rect">
            <a:avLst/>
          </a:prstGeom>
        </p:spPr>
      </p:pic>
      <p:pic>
        <p:nvPicPr>
          <p:cNvPr id="31" name="Picture 30" descr="A buffalo with horns running&#10;&#10;AI-generated content may be incorrect.">
            <a:extLst>
              <a:ext uri="{FF2B5EF4-FFF2-40B4-BE49-F238E27FC236}">
                <a16:creationId xmlns:a16="http://schemas.microsoft.com/office/drawing/2014/main" id="{20D42F04-B54A-1297-7D94-D7834F201D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80" y="4084225"/>
            <a:ext cx="2018257" cy="2160000"/>
          </a:xfrm>
          <a:prstGeom prst="rect">
            <a:avLst/>
          </a:prstGeom>
        </p:spPr>
      </p:pic>
      <p:pic>
        <p:nvPicPr>
          <p:cNvPr id="33" name="Picture 32" descr="A colorful image of a bull&#10;&#10;AI-generated content may be incorrect.">
            <a:extLst>
              <a:ext uri="{FF2B5EF4-FFF2-40B4-BE49-F238E27FC236}">
                <a16:creationId xmlns:a16="http://schemas.microsoft.com/office/drawing/2014/main" id="{FCFDF480-74CA-914D-79EB-231524CCAC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1817" y="4084225"/>
            <a:ext cx="2018257" cy="2160000"/>
          </a:xfrm>
          <a:prstGeom prst="rect">
            <a:avLst/>
          </a:prstGeom>
        </p:spPr>
      </p:pic>
      <p:sp>
        <p:nvSpPr>
          <p:cNvPr id="34" name="TextBox 33">
            <a:extLst>
              <a:ext uri="{FF2B5EF4-FFF2-40B4-BE49-F238E27FC236}">
                <a16:creationId xmlns:a16="http://schemas.microsoft.com/office/drawing/2014/main" id="{151BFB23-51FB-F14C-2600-9C0F16C0390C}"/>
              </a:ext>
            </a:extLst>
          </p:cNvPr>
          <p:cNvSpPr txBox="1"/>
          <p:nvPr/>
        </p:nvSpPr>
        <p:spPr>
          <a:xfrm>
            <a:off x="945084" y="760977"/>
            <a:ext cx="7259967" cy="369332"/>
          </a:xfrm>
          <a:prstGeom prst="rect">
            <a:avLst/>
          </a:prstGeom>
          <a:noFill/>
        </p:spPr>
        <p:txBody>
          <a:bodyPr wrap="square" rtlCol="0">
            <a:spAutoFit/>
          </a:bodyPr>
          <a:lstStyle/>
          <a:p>
            <a:r>
              <a:rPr lang="en-US" dirty="0"/>
              <a:t>Original (un-interpolated) features vs bilinear interpolated features</a:t>
            </a:r>
            <a:endParaRPr lang="en-IL" dirty="0"/>
          </a:p>
        </p:txBody>
      </p:sp>
    </p:spTree>
    <p:extLst>
      <p:ext uri="{BB962C8B-B14F-4D97-AF65-F5344CB8AC3E}">
        <p14:creationId xmlns:p14="http://schemas.microsoft.com/office/powerpoint/2010/main" val="83015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12A2-6966-169C-E237-6A2BBFDD7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5F951-5038-BF00-76C9-7FB9B1FA135C}"/>
              </a:ext>
            </a:extLst>
          </p:cNvPr>
          <p:cNvSpPr>
            <a:spLocks noGrp="1"/>
          </p:cNvSpPr>
          <p:nvPr>
            <p:ph type="title"/>
          </p:nvPr>
        </p:nvSpPr>
        <p:spPr>
          <a:xfrm>
            <a:off x="745474" y="195904"/>
            <a:ext cx="5556463" cy="1325563"/>
          </a:xfrm>
        </p:spPr>
        <p:txBody>
          <a:bodyPr/>
          <a:lstStyle/>
          <a:p>
            <a:r>
              <a:rPr lang="en-US" dirty="0"/>
              <a:t>Gram matrix</a:t>
            </a:r>
            <a:endParaRPr lang="en-IL" dirty="0"/>
          </a:p>
        </p:txBody>
      </p:sp>
      <p:sp>
        <p:nvSpPr>
          <p:cNvPr id="5" name="TextBox 4">
            <a:extLst>
              <a:ext uri="{FF2B5EF4-FFF2-40B4-BE49-F238E27FC236}">
                <a16:creationId xmlns:a16="http://schemas.microsoft.com/office/drawing/2014/main" id="{61165465-10AC-2738-D5A1-9737ED347C47}"/>
              </a:ext>
            </a:extLst>
          </p:cNvPr>
          <p:cNvSpPr txBox="1"/>
          <p:nvPr/>
        </p:nvSpPr>
        <p:spPr>
          <a:xfrm>
            <a:off x="1103085" y="1258369"/>
            <a:ext cx="912151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Think of an image as being represented by </a:t>
            </a:r>
            <a:r>
              <a:rPr lang="en-US" b="1" dirty="0"/>
              <a:t>features</a:t>
            </a:r>
            <a:r>
              <a:rPr lang="en-US" dirty="0"/>
              <a:t> extracted by a neural network. These features tell us what is in the image, like textures, patterns, and shapes.</a:t>
            </a:r>
            <a:endParaRPr lang="he-IL" dirty="0"/>
          </a:p>
          <a:p>
            <a:pPr marL="285750" indent="-285750">
              <a:buFont typeface="Arial" panose="020B0604020202020204" pitchFamily="34" charset="0"/>
              <a:buChar char="•"/>
            </a:pPr>
            <a:r>
              <a:rPr lang="en-US" dirty="0"/>
              <a:t>The </a:t>
            </a:r>
            <a:r>
              <a:rPr lang="en-US" b="1" dirty="0"/>
              <a:t>Gram matrix</a:t>
            </a:r>
            <a:r>
              <a:rPr lang="en-US" dirty="0"/>
              <a:t> takes these features and measures how they </a:t>
            </a:r>
            <a:r>
              <a:rPr lang="en-US" b="1" dirty="0"/>
              <a:t>relate to each other</a:t>
            </a:r>
            <a:r>
              <a:rPr lang="en-US" dirty="0"/>
              <a:t> (their correlation). It’s like asking, "How often do certain patterns appear together in the image?"</a:t>
            </a:r>
            <a:endParaRPr lang="he-IL" dirty="0"/>
          </a:p>
          <a:p>
            <a:pPr marL="285750" indent="-285750">
              <a:buFont typeface="Arial" panose="020B0604020202020204" pitchFamily="34" charset="0"/>
              <a:buChar char="•"/>
            </a:pPr>
            <a:r>
              <a:rPr lang="en-US" dirty="0"/>
              <a:t>Technically, the Gram matrix is a square matrix that computes the similarity between pairs of features by multiplying them together.</a:t>
            </a:r>
            <a:endParaRPr lang="en-IL" dirty="0"/>
          </a:p>
        </p:txBody>
      </p:sp>
      <p:pic>
        <p:nvPicPr>
          <p:cNvPr id="6" name="Picture 5">
            <a:extLst>
              <a:ext uri="{FF2B5EF4-FFF2-40B4-BE49-F238E27FC236}">
                <a16:creationId xmlns:a16="http://schemas.microsoft.com/office/drawing/2014/main" id="{052ADD69-19A5-274B-19F9-CBA89C5919DB}"/>
              </a:ext>
            </a:extLst>
          </p:cNvPr>
          <p:cNvPicPr>
            <a:picLocks noChangeAspect="1"/>
          </p:cNvPicPr>
          <p:nvPr/>
        </p:nvPicPr>
        <p:blipFill>
          <a:blip r:embed="rId3"/>
          <a:stretch>
            <a:fillRect/>
          </a:stretch>
        </p:blipFill>
        <p:spPr>
          <a:xfrm>
            <a:off x="1022703" y="3506843"/>
            <a:ext cx="3366245" cy="3331301"/>
          </a:xfrm>
          <a:prstGeom prst="rect">
            <a:avLst/>
          </a:prstGeom>
        </p:spPr>
      </p:pic>
      <p:pic>
        <p:nvPicPr>
          <p:cNvPr id="7" name="Picture 6">
            <a:extLst>
              <a:ext uri="{FF2B5EF4-FFF2-40B4-BE49-F238E27FC236}">
                <a16:creationId xmlns:a16="http://schemas.microsoft.com/office/drawing/2014/main" id="{F59468D1-3DB9-3906-CC38-59F792B30DD0}"/>
              </a:ext>
            </a:extLst>
          </p:cNvPr>
          <p:cNvPicPr>
            <a:picLocks noChangeAspect="1"/>
          </p:cNvPicPr>
          <p:nvPr/>
        </p:nvPicPr>
        <p:blipFill>
          <a:blip r:embed="rId4"/>
          <a:stretch>
            <a:fillRect/>
          </a:stretch>
        </p:blipFill>
        <p:spPr>
          <a:xfrm>
            <a:off x="4564289" y="3506843"/>
            <a:ext cx="3417974" cy="3335793"/>
          </a:xfrm>
          <a:prstGeom prst="rect">
            <a:avLst/>
          </a:prstGeom>
        </p:spPr>
      </p:pic>
      <p:pic>
        <p:nvPicPr>
          <p:cNvPr id="8" name="Picture 7">
            <a:extLst>
              <a:ext uri="{FF2B5EF4-FFF2-40B4-BE49-F238E27FC236}">
                <a16:creationId xmlns:a16="http://schemas.microsoft.com/office/drawing/2014/main" id="{147F9F35-5AD6-697E-6B58-BF98EEFF7DE6}"/>
              </a:ext>
            </a:extLst>
          </p:cNvPr>
          <p:cNvPicPr>
            <a:picLocks noChangeAspect="1"/>
          </p:cNvPicPr>
          <p:nvPr/>
        </p:nvPicPr>
        <p:blipFill>
          <a:blip r:embed="rId5"/>
          <a:stretch>
            <a:fillRect/>
          </a:stretch>
        </p:blipFill>
        <p:spPr>
          <a:xfrm>
            <a:off x="8359928" y="3499184"/>
            <a:ext cx="3418031" cy="3335793"/>
          </a:xfrm>
          <a:prstGeom prst="rect">
            <a:avLst/>
          </a:prstGeom>
        </p:spPr>
      </p:pic>
      <p:sp>
        <p:nvSpPr>
          <p:cNvPr id="9" name="TextBox 8">
            <a:extLst>
              <a:ext uri="{FF2B5EF4-FFF2-40B4-BE49-F238E27FC236}">
                <a16:creationId xmlns:a16="http://schemas.microsoft.com/office/drawing/2014/main" id="{9759A0C2-A17B-3F33-5324-DCF0FAED06B6}"/>
              </a:ext>
            </a:extLst>
          </p:cNvPr>
          <p:cNvSpPr txBox="1"/>
          <p:nvPr/>
        </p:nvSpPr>
        <p:spPr>
          <a:xfrm>
            <a:off x="791662" y="62046"/>
            <a:ext cx="4357208" cy="369332"/>
          </a:xfrm>
          <a:prstGeom prst="rect">
            <a:avLst/>
          </a:prstGeom>
          <a:noFill/>
        </p:spPr>
        <p:txBody>
          <a:bodyPr wrap="square" rtlCol="0">
            <a:spAutoFit/>
          </a:bodyPr>
          <a:lstStyle/>
          <a:p>
            <a:r>
              <a:rPr lang="en-US" dirty="0"/>
              <a:t>This is where the magic happens!</a:t>
            </a:r>
            <a:endParaRPr lang="en-IL" dirty="0"/>
          </a:p>
        </p:txBody>
      </p:sp>
    </p:spTree>
    <p:extLst>
      <p:ext uri="{BB962C8B-B14F-4D97-AF65-F5344CB8AC3E}">
        <p14:creationId xmlns:p14="http://schemas.microsoft.com/office/powerpoint/2010/main" val="234829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7892D-349E-8977-A534-24B2FC091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31769-F222-E4ED-05A4-702A674F3547}"/>
              </a:ext>
            </a:extLst>
          </p:cNvPr>
          <p:cNvSpPr>
            <a:spLocks noGrp="1"/>
          </p:cNvSpPr>
          <p:nvPr>
            <p:ph type="title"/>
          </p:nvPr>
        </p:nvSpPr>
        <p:spPr>
          <a:xfrm>
            <a:off x="745474" y="195904"/>
            <a:ext cx="5556463" cy="1325563"/>
          </a:xfrm>
        </p:spPr>
        <p:txBody>
          <a:bodyPr/>
          <a:lstStyle/>
          <a:p>
            <a:r>
              <a:rPr lang="en-US" dirty="0"/>
              <a:t>Gram matrix</a:t>
            </a:r>
            <a:endParaRPr lang="en-IL" dirty="0"/>
          </a:p>
        </p:txBody>
      </p:sp>
      <p:sp>
        <p:nvSpPr>
          <p:cNvPr id="5" name="TextBox 4">
            <a:extLst>
              <a:ext uri="{FF2B5EF4-FFF2-40B4-BE49-F238E27FC236}">
                <a16:creationId xmlns:a16="http://schemas.microsoft.com/office/drawing/2014/main" id="{D559397D-461A-2273-67BE-9668B8B05F53}"/>
              </a:ext>
            </a:extLst>
          </p:cNvPr>
          <p:cNvSpPr txBox="1"/>
          <p:nvPr/>
        </p:nvSpPr>
        <p:spPr>
          <a:xfrm>
            <a:off x="1176728" y="1238812"/>
            <a:ext cx="912151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style</a:t>
            </a:r>
            <a:r>
              <a:rPr lang="en-US" dirty="0"/>
              <a:t> of an image is about patterns and textures, not specific objects. For example, in a painting, the brush strokes and color combinations define its style.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Gram matrix captures these patterns by focusing on the relationships (correlations) between features rather than the features themselves.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Technically, the Gram matrix is a square matrix that computes the similarity between pairs of features by multiplying them together.</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59CF4D2-313E-2C22-E5BB-22C636934209}"/>
                  </a:ext>
                </a:extLst>
              </p:cNvPr>
              <p:cNvSpPr txBox="1"/>
              <p:nvPr/>
            </p:nvSpPr>
            <p:spPr>
              <a:xfrm>
                <a:off x="1176728" y="3547136"/>
                <a:ext cx="9219202" cy="2706062"/>
              </a:xfrm>
              <a:prstGeom prst="rect">
                <a:avLst/>
              </a:prstGeom>
              <a:noFill/>
            </p:spPr>
            <p:txBody>
              <a:bodyPr wrap="square" rtlCol="0">
                <a:spAutoFit/>
              </a:bodyPr>
              <a:lstStyle/>
              <a:p>
                <a:r>
                  <a:rPr lang="en-US" dirty="0"/>
                  <a:t>Reminder: cosine similarity </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num>
                      <m:den>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den>
                    </m:f>
                  </m:oMath>
                </a14:m>
                <a:endParaRPr lang="en-US" dirty="0"/>
              </a:p>
              <a:p>
                <a:endParaRPr lang="en-US" dirty="0"/>
              </a:p>
              <a:p>
                <a:pPr marL="285750" indent="-285750">
                  <a:buFont typeface="Arial" panose="020B0604020202020204" pitchFamily="34" charset="0"/>
                  <a:buChar char="•"/>
                </a:pPr>
                <a:r>
                  <a:rPr kumimoji="0" lang="en-IL" altLang="en-IL" sz="1800" b="0" i="0" u="none" strike="noStrike" cap="none" normalizeH="0" baseline="0" dirty="0">
                    <a:ln>
                      <a:noFill/>
                    </a:ln>
                    <a:solidFill>
                      <a:schemeClr val="tx1"/>
                    </a:solidFill>
                    <a:effectLst/>
                    <a:latin typeface="Arial" panose="020B0604020202020204" pitchFamily="34" charset="0"/>
                  </a:rPr>
                  <a:t>If two vectors are </a:t>
                </a:r>
                <a:r>
                  <a:rPr kumimoji="0" lang="en-IL" altLang="en-IL" sz="1800" b="1" i="0" u="none" strike="noStrike" cap="none" normalizeH="0" baseline="0" dirty="0">
                    <a:ln>
                      <a:noFill/>
                    </a:ln>
                    <a:solidFill>
                      <a:schemeClr val="tx1"/>
                    </a:solidFill>
                    <a:effectLst/>
                    <a:latin typeface="Arial" panose="020B0604020202020204" pitchFamily="34" charset="0"/>
                  </a:rPr>
                  <a:t>aligned</a:t>
                </a:r>
                <a:r>
                  <a:rPr kumimoji="0" lang="en-IL" altLang="en-IL" sz="1800" b="0" i="0" u="none" strike="noStrike" cap="none" normalizeH="0" baseline="0" dirty="0">
                    <a:ln>
                      <a:noFill/>
                    </a:ln>
                    <a:solidFill>
                      <a:schemeClr val="tx1"/>
                    </a:solidFill>
                    <a:effectLst/>
                    <a:latin typeface="Arial" panose="020B0604020202020204" pitchFamily="34" charset="0"/>
                  </a:rPr>
                  <a:t> (pointing in the same direction), the inner product is large and positive.</a:t>
                </a:r>
                <a:endParaRPr kumimoji="0" lang="en-US" altLang="en-IL"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r>
                  <a:rPr kumimoji="0" lang="en-IL" altLang="en-IL" sz="1800" b="0" i="0" u="none" strike="noStrike" cap="none" normalizeH="0" baseline="0" dirty="0">
                    <a:ln>
                      <a:noFill/>
                    </a:ln>
                    <a:solidFill>
                      <a:schemeClr val="tx1"/>
                    </a:solidFill>
                    <a:effectLst/>
                    <a:latin typeface="Arial" panose="020B0604020202020204" pitchFamily="34" charset="0"/>
                  </a:rPr>
                  <a:t>If two vectors are </a:t>
                </a:r>
                <a:r>
                  <a:rPr kumimoji="0" lang="en-IL" altLang="en-IL" sz="1800" b="1" i="0" u="none" strike="noStrike" cap="none" normalizeH="0" baseline="0" dirty="0">
                    <a:ln>
                      <a:noFill/>
                    </a:ln>
                    <a:solidFill>
                      <a:schemeClr val="tx1"/>
                    </a:solidFill>
                    <a:effectLst/>
                    <a:latin typeface="Arial" panose="020B0604020202020204" pitchFamily="34" charset="0"/>
                  </a:rPr>
                  <a:t>orthogonal</a:t>
                </a:r>
                <a:r>
                  <a:rPr kumimoji="0" lang="en-IL" altLang="en-IL" sz="1800" b="0" i="0" u="none" strike="noStrike" cap="none" normalizeH="0" baseline="0" dirty="0">
                    <a:ln>
                      <a:noFill/>
                    </a:ln>
                    <a:solidFill>
                      <a:schemeClr val="tx1"/>
                    </a:solidFill>
                    <a:effectLst/>
                    <a:latin typeface="Arial" panose="020B0604020202020204" pitchFamily="34" charset="0"/>
                  </a:rPr>
                  <a:t> (perpendicular), the inner product is zero.</a:t>
                </a:r>
                <a:endParaRPr kumimoji="0" lang="en-US" altLang="en-IL"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r>
                  <a:rPr kumimoji="0" lang="en-IL" altLang="en-IL" sz="1800" b="0" i="0" u="none" strike="noStrike" cap="none" normalizeH="0" baseline="0" dirty="0">
                    <a:ln>
                      <a:noFill/>
                    </a:ln>
                    <a:solidFill>
                      <a:schemeClr val="tx1"/>
                    </a:solidFill>
                    <a:effectLst/>
                    <a:latin typeface="Arial" panose="020B0604020202020204" pitchFamily="34" charset="0"/>
                  </a:rPr>
                  <a:t>If two vectors point in </a:t>
                </a:r>
                <a:r>
                  <a:rPr kumimoji="0" lang="en-IL" altLang="en-IL" sz="1800" b="1" i="0" u="none" strike="noStrike" cap="none" normalizeH="0" baseline="0" dirty="0">
                    <a:ln>
                      <a:noFill/>
                    </a:ln>
                    <a:solidFill>
                      <a:schemeClr val="tx1"/>
                    </a:solidFill>
                    <a:effectLst/>
                    <a:latin typeface="Arial" panose="020B0604020202020204" pitchFamily="34" charset="0"/>
                  </a:rPr>
                  <a:t>opposite directions</a:t>
                </a:r>
                <a:r>
                  <a:rPr kumimoji="0" lang="en-IL" altLang="en-IL" sz="1800" b="0" i="0" u="none" strike="noStrike" cap="none" normalizeH="0" baseline="0" dirty="0">
                    <a:ln>
                      <a:noFill/>
                    </a:ln>
                    <a:solidFill>
                      <a:schemeClr val="tx1"/>
                    </a:solidFill>
                    <a:effectLst/>
                    <a:latin typeface="Arial" panose="020B0604020202020204" pitchFamily="34" charset="0"/>
                  </a:rPr>
                  <a:t>, the inner product is negative. </a:t>
                </a:r>
              </a:p>
              <a:p>
                <a:endParaRPr lang="en-IL" dirty="0"/>
              </a:p>
            </p:txBody>
          </p:sp>
        </mc:Choice>
        <mc:Fallback xmlns="">
          <p:sp>
            <p:nvSpPr>
              <p:cNvPr id="3" name="TextBox 2">
                <a:extLst>
                  <a:ext uri="{FF2B5EF4-FFF2-40B4-BE49-F238E27FC236}">
                    <a16:creationId xmlns:a16="http://schemas.microsoft.com/office/drawing/2014/main" id="{059CF4D2-313E-2C22-E5BB-22C636934209}"/>
                  </a:ext>
                </a:extLst>
              </p:cNvPr>
              <p:cNvSpPr txBox="1">
                <a:spLocks noRot="1" noChangeAspect="1" noMove="1" noResize="1" noEditPoints="1" noAdjustHandles="1" noChangeArrowheads="1" noChangeShapeType="1" noTextEdit="1"/>
              </p:cNvSpPr>
              <p:nvPr/>
            </p:nvSpPr>
            <p:spPr>
              <a:xfrm>
                <a:off x="1176728" y="3547136"/>
                <a:ext cx="9219202" cy="2706062"/>
              </a:xfrm>
              <a:prstGeom prst="rect">
                <a:avLst/>
              </a:prstGeom>
              <a:blipFill>
                <a:blip r:embed="rId2"/>
                <a:stretch>
                  <a:fillRect l="-529"/>
                </a:stretch>
              </a:blipFill>
            </p:spPr>
            <p:txBody>
              <a:bodyPr/>
              <a:lstStyle/>
              <a:p>
                <a:r>
                  <a:rPr lang="en-IL">
                    <a:noFill/>
                  </a:rPr>
                  <a:t> </a:t>
                </a:r>
              </a:p>
            </p:txBody>
          </p:sp>
        </mc:Fallback>
      </mc:AlternateContent>
    </p:spTree>
    <p:extLst>
      <p:ext uri="{BB962C8B-B14F-4D97-AF65-F5344CB8AC3E}">
        <p14:creationId xmlns:p14="http://schemas.microsoft.com/office/powerpoint/2010/main" val="504869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2570-A6EE-7997-C1FD-44097CC2B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2BA9A-E49B-C31E-ADC4-4EA6C2CBA233}"/>
              </a:ext>
            </a:extLst>
          </p:cNvPr>
          <p:cNvSpPr>
            <a:spLocks noGrp="1"/>
          </p:cNvSpPr>
          <p:nvPr>
            <p:ph type="title"/>
          </p:nvPr>
        </p:nvSpPr>
        <p:spPr>
          <a:xfrm>
            <a:off x="745474" y="195904"/>
            <a:ext cx="5556463" cy="1325563"/>
          </a:xfrm>
        </p:spPr>
        <p:txBody>
          <a:bodyPr/>
          <a:lstStyle/>
          <a:p>
            <a:r>
              <a:rPr lang="en-US" dirty="0"/>
              <a:t>Gram matrix</a:t>
            </a:r>
            <a:endParaRPr lang="en-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19A478-40B1-7661-D415-FC27D898DEF4}"/>
                  </a:ext>
                </a:extLst>
              </p:cNvPr>
              <p:cNvSpPr txBox="1"/>
              <p:nvPr/>
            </p:nvSpPr>
            <p:spPr>
              <a:xfrm>
                <a:off x="1031001" y="914400"/>
                <a:ext cx="10684365" cy="5471241"/>
              </a:xfrm>
              <a:prstGeom prst="rect">
                <a:avLst/>
              </a:prstGeom>
              <a:noFill/>
            </p:spPr>
            <p:txBody>
              <a:bodyPr wrap="square" rtlCol="0">
                <a:spAutoFit/>
              </a:bodyPr>
              <a:lstStyle/>
              <a:p>
                <a:r>
                  <a:rPr lang="en-US" dirty="0"/>
                  <a:t>Let's say our feature map from some layer in tensor format is represented like that: </a:t>
                </a:r>
                <a14:m>
                  <m:oMath xmlns:m="http://schemas.openxmlformats.org/officeDocument/2006/math">
                    <m:r>
                      <a:rPr lang="en-US" sz="1800" i="1" kern="100" smtClean="0">
                        <a:effectLst/>
                        <a:latin typeface="Cambria Math" panose="02040503050406030204" pitchFamily="18" charset="0"/>
                        <a:ea typeface="Times New Roman" panose="02020603050405020304" pitchFamily="18" charset="0"/>
                        <a:cs typeface="Arial" panose="020B0604020202020204" pitchFamily="34" charset="0"/>
                      </a:rPr>
                      <m:t>𝑡𝑒𝑛𝑠𝑜𝑟</m:t>
                    </m:r>
                    <m:r>
                      <a:rPr lang="en-US" sz="1800" i="1" kern="100" smtClean="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d>
                                <m:d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1"/>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2</m:t>
                                        </m:r>
                                      </m:e>
                                    </m:mr>
                                  </m:m>
                                </m:e>
                              </m:d>
                            </m:e>
                            <m:e>
                              <m:d>
                                <m:d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1"/>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
                                </m:e>
                              </m:d>
                            </m:e>
                          </m:mr>
                          <m:mr>
                            <m:e>
                              <m:d>
                                <m:d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1"/>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5</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
                                </m:e>
                              </m:d>
                            </m:e>
                            <m:e>
                              <m:d>
                                <m:d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1"/>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9</m:t>
                                        </m:r>
                                      </m:e>
                                    </m:mr>
                                  </m:m>
                                </m:e>
                              </m:d>
                            </m:e>
                          </m:mr>
                        </m:m>
                      </m:e>
                    </m:d>
                  </m:oMath>
                </a14:m>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r>
                  <a:rPr lang="en-US" kern="100" dirty="0">
                    <a:latin typeface="Aptos" panose="020B0004020202020204" pitchFamily="34" charset="0"/>
                    <a:ea typeface="Aptos" panose="020B0004020202020204" pitchFamily="34" charset="0"/>
                    <a:cs typeface="Arial" panose="020B0604020202020204" pitchFamily="34" charset="0"/>
                  </a:rPr>
                  <a:t>With </a:t>
                </a:r>
                <a14:m>
                  <m:oMath xmlns:m="http://schemas.openxmlformats.org/officeDocument/2006/math">
                    <m:r>
                      <a:rPr lang="en-US" sz="1800" b="1" i="1" smtClean="0">
                        <a:effectLst/>
                        <a:latin typeface="Cambria Math" panose="02040503050406030204" pitchFamily="18" charset="0"/>
                        <a:ea typeface="Aptos" panose="020B0004020202020204" pitchFamily="34" charset="0"/>
                        <a:cs typeface="Arial" panose="020B0604020202020204" pitchFamily="34" charset="0"/>
                      </a:rPr>
                      <m:t>𝒅</m:t>
                    </m:r>
                    <m:r>
                      <a:rPr lang="en-US" sz="1800" b="1" i="1" smtClean="0">
                        <a:effectLst/>
                        <a:latin typeface="Cambria Math" panose="02040503050406030204" pitchFamily="18" charset="0"/>
                        <a:ea typeface="Aptos" panose="020B0004020202020204" pitchFamily="34" charset="0"/>
                        <a:cs typeface="Arial" panose="020B0604020202020204" pitchFamily="34" charset="0"/>
                      </a:rPr>
                      <m:t>=</m:t>
                    </m:r>
                    <m:r>
                      <a:rPr lang="en-US" sz="1800" b="1" i="1" smtClean="0">
                        <a:effectLst/>
                        <a:latin typeface="Cambria Math" panose="02040503050406030204" pitchFamily="18" charset="0"/>
                        <a:ea typeface="Aptos" panose="020B0004020202020204" pitchFamily="34" charset="0"/>
                        <a:cs typeface="Arial" panose="020B0604020202020204" pitchFamily="34" charset="0"/>
                      </a:rPr>
                      <m:t>𝟐</m:t>
                    </m:r>
                  </m:oMath>
                </a14:m>
                <a:r>
                  <a:rPr lang="en-US" kern="100" dirty="0">
                    <a:latin typeface="Aptos" panose="020B0004020202020204" pitchFamily="34" charset="0"/>
                    <a:ea typeface="Aptos" panose="020B0004020202020204" pitchFamily="34" charset="0"/>
                    <a:cs typeface="Arial" panose="020B0604020202020204" pitchFamily="34" charset="0"/>
                  </a:rPr>
                  <a:t> </a:t>
                </a:r>
                <a14:m>
                  <m:oMath xmlns:m="http://schemas.openxmlformats.org/officeDocument/2006/math">
                    <m:r>
                      <a:rPr lang="en-US" i="1" kern="100" dirty="0" smtClean="0">
                        <a:latin typeface="Cambria Math" panose="02040503050406030204" pitchFamily="18" charset="0"/>
                        <a:ea typeface="Aptos" panose="020B0004020202020204" pitchFamily="34" charset="0"/>
                        <a:cs typeface="Arial" panose="020B0604020202020204" pitchFamily="34" charset="0"/>
                      </a:rPr>
                      <m:t>(</m:t>
                    </m:r>
                    <m:r>
                      <a:rPr lang="en-US" i="1" kern="100" dirty="0" smtClean="0">
                        <a:latin typeface="Cambria Math" panose="02040503050406030204" pitchFamily="18" charset="0"/>
                        <a:ea typeface="Aptos" panose="020B0004020202020204" pitchFamily="34" charset="0"/>
                        <a:cs typeface="Arial" panose="020B0604020202020204" pitchFamily="34" charset="0"/>
                      </a:rPr>
                      <m:t>𝑛𝑢𝑚𝑏𝑒𝑟</m:t>
                    </m:r>
                    <m:r>
                      <a:rPr lang="en-US" i="1" kern="100" dirty="0" smtClean="0">
                        <a:latin typeface="Cambria Math" panose="02040503050406030204" pitchFamily="18" charset="0"/>
                        <a:ea typeface="Aptos" panose="020B0004020202020204" pitchFamily="34" charset="0"/>
                        <a:cs typeface="Arial" panose="020B0604020202020204" pitchFamily="34" charset="0"/>
                      </a:rPr>
                      <m:t> </m:t>
                    </m:r>
                    <m:r>
                      <a:rPr lang="en-US" i="1" kern="100" dirty="0" smtClean="0">
                        <a:latin typeface="Cambria Math" panose="02040503050406030204" pitchFamily="18" charset="0"/>
                        <a:ea typeface="Aptos" panose="020B0004020202020204" pitchFamily="34" charset="0"/>
                        <a:cs typeface="Arial" panose="020B0604020202020204" pitchFamily="34" charset="0"/>
                      </a:rPr>
                      <m:t>𝑜𝑓</m:t>
                    </m:r>
                    <m:r>
                      <a:rPr lang="en-US" i="1" kern="100" dirty="0" smtClean="0">
                        <a:latin typeface="Cambria Math" panose="02040503050406030204" pitchFamily="18" charset="0"/>
                        <a:ea typeface="Aptos" panose="020B0004020202020204" pitchFamily="34" charset="0"/>
                        <a:cs typeface="Arial" panose="020B0604020202020204" pitchFamily="34" charset="0"/>
                      </a:rPr>
                      <m:t> </m:t>
                    </m:r>
                    <m:r>
                      <a:rPr lang="en-US" i="1" kern="100" dirty="0" smtClean="0">
                        <a:latin typeface="Cambria Math" panose="02040503050406030204" pitchFamily="18" charset="0"/>
                        <a:ea typeface="Aptos" panose="020B0004020202020204" pitchFamily="34" charset="0"/>
                        <a:cs typeface="Arial" panose="020B0604020202020204" pitchFamily="34" charset="0"/>
                      </a:rPr>
                      <m:t>𝑐</m:t>
                    </m:r>
                    <m:r>
                      <a:rPr lang="en-US" i="1" kern="100" dirty="0" smtClean="0">
                        <a:latin typeface="Cambria Math" panose="02040503050406030204" pitchFamily="18" charset="0"/>
                        <a:ea typeface="Aptos" panose="020B0004020202020204" pitchFamily="34" charset="0"/>
                        <a:cs typeface="Arial" panose="020B0604020202020204" pitchFamily="34" charset="0"/>
                      </a:rPr>
                      <m:t>h</m:t>
                    </m:r>
                    <m:r>
                      <a:rPr lang="en-US" i="1" kern="100" dirty="0" smtClean="0">
                        <a:latin typeface="Cambria Math" panose="02040503050406030204" pitchFamily="18" charset="0"/>
                        <a:ea typeface="Aptos" panose="020B0004020202020204" pitchFamily="34" charset="0"/>
                        <a:cs typeface="Arial" panose="020B0604020202020204" pitchFamily="34" charset="0"/>
                      </a:rPr>
                      <m:t>𝑎𝑛𝑛𝑒𝑙𝑠</m:t>
                    </m:r>
                    <m:r>
                      <a:rPr lang="en-US" i="1" kern="100" dirty="0" smtClean="0">
                        <a:latin typeface="Cambria Math" panose="02040503050406030204" pitchFamily="18" charset="0"/>
                        <a:ea typeface="Aptos" panose="020B0004020202020204" pitchFamily="34" charset="0"/>
                        <a:cs typeface="Arial" panose="020B0604020202020204" pitchFamily="34" charset="0"/>
                      </a:rPr>
                      <m:t> </m:t>
                    </m:r>
                    <m:r>
                      <a:rPr lang="en-US" i="1" kern="100" dirty="0" smtClean="0">
                        <a:latin typeface="Cambria Math" panose="02040503050406030204" pitchFamily="18" charset="0"/>
                        <a:ea typeface="Aptos" panose="020B0004020202020204" pitchFamily="34" charset="0"/>
                        <a:cs typeface="Arial" panose="020B0604020202020204" pitchFamily="34" charset="0"/>
                      </a:rPr>
                      <m:t>𝑖𝑛</m:t>
                    </m:r>
                    <m:r>
                      <a:rPr lang="en-US" i="1" kern="100" dirty="0" smtClean="0">
                        <a:latin typeface="Cambria Math" panose="02040503050406030204" pitchFamily="18" charset="0"/>
                        <a:ea typeface="Aptos" panose="020B0004020202020204" pitchFamily="34" charset="0"/>
                        <a:cs typeface="Arial" panose="020B0604020202020204" pitchFamily="34" charset="0"/>
                      </a:rPr>
                      <m:t> </m:t>
                    </m:r>
                    <m:r>
                      <a:rPr lang="en-US" i="1" kern="100" dirty="0" smtClean="0">
                        <a:latin typeface="Cambria Math" panose="02040503050406030204" pitchFamily="18" charset="0"/>
                        <a:ea typeface="Aptos" panose="020B0004020202020204" pitchFamily="34" charset="0"/>
                        <a:cs typeface="Arial" panose="020B0604020202020204" pitchFamily="34" charset="0"/>
                      </a:rPr>
                      <m:t>𝑡</m:t>
                    </m:r>
                    <m:r>
                      <a:rPr lang="en-US" i="1" kern="100" dirty="0" smtClean="0">
                        <a:latin typeface="Cambria Math" panose="02040503050406030204" pitchFamily="18" charset="0"/>
                        <a:ea typeface="Aptos" panose="020B0004020202020204" pitchFamily="34" charset="0"/>
                        <a:cs typeface="Arial" panose="020B0604020202020204" pitchFamily="34" charset="0"/>
                      </a:rPr>
                      <m:t>h</m:t>
                    </m:r>
                    <m:r>
                      <a:rPr lang="en-US" i="1" kern="100" dirty="0" smtClean="0">
                        <a:latin typeface="Cambria Math" panose="02040503050406030204" pitchFamily="18" charset="0"/>
                        <a:ea typeface="Aptos" panose="020B0004020202020204" pitchFamily="34" charset="0"/>
                        <a:cs typeface="Arial" panose="020B0604020202020204" pitchFamily="34" charset="0"/>
                      </a:rPr>
                      <m:t>𝑒</m:t>
                    </m:r>
                    <m:r>
                      <a:rPr lang="en-US" i="1" kern="100" dirty="0" smtClean="0">
                        <a:latin typeface="Cambria Math" panose="02040503050406030204" pitchFamily="18" charset="0"/>
                        <a:ea typeface="Aptos" panose="020B0004020202020204" pitchFamily="34" charset="0"/>
                        <a:cs typeface="Arial" panose="020B0604020202020204" pitchFamily="34" charset="0"/>
                      </a:rPr>
                      <m:t> </m:t>
                    </m:r>
                    <m:r>
                      <a:rPr lang="en-US" i="1" kern="100" dirty="0" smtClean="0">
                        <a:latin typeface="Cambria Math" panose="02040503050406030204" pitchFamily="18" charset="0"/>
                        <a:ea typeface="Aptos" panose="020B0004020202020204" pitchFamily="34" charset="0"/>
                        <a:cs typeface="Arial" panose="020B0604020202020204" pitchFamily="34" charset="0"/>
                      </a:rPr>
                      <m:t>𝑙𝑎𝑦𝑒𝑟</m:t>
                    </m:r>
                    <m:r>
                      <a:rPr lang="en-US" i="1" kern="100" dirty="0" smtClean="0">
                        <a:latin typeface="Cambria Math" panose="02040503050406030204" pitchFamily="18" charset="0"/>
                        <a:ea typeface="Aptos" panose="020B0004020202020204" pitchFamily="34" charset="0"/>
                        <a:cs typeface="Arial" panose="020B0604020202020204" pitchFamily="34" charset="0"/>
                      </a:rPr>
                      <m:t>), </m:t>
                    </m:r>
                  </m:oMath>
                </a14:m>
                <a:r>
                  <a:rPr lang="en-US" kern="100" dirty="0">
                    <a:latin typeface="Aptos" panose="020B0004020202020204" pitchFamily="34" charset="0"/>
                    <a:ea typeface="Aptos" panose="020B0004020202020204" pitchFamily="34" charset="0"/>
                    <a:cs typeface="Arial" panose="020B0604020202020204" pitchFamily="34" charset="0"/>
                  </a:rPr>
                  <a:t>and </a:t>
                </a:r>
                <a14:m>
                  <m:oMath xmlns:m="http://schemas.openxmlformats.org/officeDocument/2006/math">
                    <m:r>
                      <a:rPr lang="en-US" i="1">
                        <a:latin typeface="Cambria Math" panose="02040503050406030204" pitchFamily="18" charset="0"/>
                      </a:rPr>
                      <m:t> </m:t>
                    </m:r>
                    <m:r>
                      <a:rPr lang="en-US" b="1" i="1">
                        <a:latin typeface="Cambria Math" panose="02040503050406030204" pitchFamily="18" charset="0"/>
                      </a:rPr>
                      <m:t>𝒉</m:t>
                    </m:r>
                    <m:r>
                      <a:rPr lang="en-US" b="1" i="1">
                        <a:latin typeface="Cambria Math" panose="02040503050406030204" pitchFamily="18" charset="0"/>
                      </a:rPr>
                      <m:t>=</m:t>
                    </m:r>
                    <m:r>
                      <a:rPr lang="en-US" b="1" i="1">
                        <a:latin typeface="Cambria Math" panose="02040503050406030204" pitchFamily="18" charset="0"/>
                      </a:rPr>
                      <m:t>𝟐</m:t>
                    </m:r>
                    <m:r>
                      <a:rPr lang="en-US" i="1">
                        <a:latin typeface="Cambria Math" panose="02040503050406030204" pitchFamily="18" charset="0"/>
                      </a:rPr>
                      <m:t>,  </m:t>
                    </m:r>
                    <m:r>
                      <a:rPr lang="en-US" b="1" i="1">
                        <a:latin typeface="Cambria Math" panose="02040503050406030204" pitchFamily="18" charset="0"/>
                      </a:rPr>
                      <m:t>𝒘</m:t>
                    </m:r>
                    <m:r>
                      <a:rPr lang="en-US" b="1" i="1">
                        <a:latin typeface="Cambria Math" panose="02040503050406030204" pitchFamily="18" charset="0"/>
                      </a:rPr>
                      <m:t>=</m:t>
                    </m:r>
                    <m:r>
                      <a:rPr lang="en-US" b="1" i="1">
                        <a:latin typeface="Cambria Math" panose="02040503050406030204" pitchFamily="18" charset="0"/>
                      </a:rPr>
                      <m:t>𝟐</m:t>
                    </m:r>
                  </m:oMath>
                </a14:m>
                <a:r>
                  <a:rPr lang="en-US" sz="1800" kern="100" dirty="0">
                    <a:effectLst/>
                    <a:latin typeface="Aptos" panose="020B0004020202020204" pitchFamily="34" charset="0"/>
                    <a:ea typeface="Aptos" panose="020B00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𝑒𝑖𝑔</m:t>
                    </m:r>
                    <m:r>
                      <a:rPr lang="en-US" i="1">
                        <a:latin typeface="Cambria Math" panose="02040503050406030204" pitchFamily="18" charset="0"/>
                      </a:rPr>
                      <m:t>h</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𝑤𝑖𝑑𝑡</m:t>
                    </m:r>
                    <m:r>
                      <a:rPr lang="en-US" i="1">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h</m:t>
                    </m:r>
                    <m:r>
                      <a:rPr lang="en-US" i="1">
                        <a:latin typeface="Cambria Math" panose="02040503050406030204" pitchFamily="18" charset="0"/>
                      </a:rPr>
                      <m:t>𝑒</m:t>
                    </m:r>
                    <m:r>
                      <a:rPr lang="en-US" i="1">
                        <a:latin typeface="Cambria Math" panose="02040503050406030204" pitchFamily="18" charset="0"/>
                      </a:rPr>
                      <m:t> </m:t>
                    </m:r>
                    <m:r>
                      <a:rPr lang="en-US" b="0" i="1" smtClean="0">
                        <a:latin typeface="Cambria Math" panose="02040503050406030204" pitchFamily="18" charset="0"/>
                      </a:rPr>
                      <m:t>𝑡𝑒𝑛𝑠𝑜𝑟</m:t>
                    </m:r>
                    <m:r>
                      <a:rPr lang="en-US" b="0" i="1" smtClean="0">
                        <a:latin typeface="Cambria Math" panose="02040503050406030204" pitchFamily="18" charset="0"/>
                      </a:rPr>
                      <m:t>)</m:t>
                    </m:r>
                    <m:r>
                      <a:rPr lang="en-US" b="0" i="0" smtClean="0">
                        <a:latin typeface="Cambria Math" panose="02040503050406030204" pitchFamily="18" charset="0"/>
                      </a:rPr>
                      <m:t>.</m:t>
                    </m:r>
                  </m:oMath>
                </a14:m>
                <a:endParaRPr lang="en-US" b="0" dirty="0">
                  <a:latin typeface="Aptos" panose="020B0004020202020204" pitchFamily="34" charset="0"/>
                </a:endParaRPr>
              </a:p>
              <a:p>
                <a:endParaRPr lang="en-IL" sz="1800" kern="100" dirty="0">
                  <a:effectLst/>
                  <a:latin typeface="Aptos" panose="020B0004020202020204" pitchFamily="34" charset="0"/>
                  <a:ea typeface="Aptos" panose="020B0004020202020204" pitchFamily="34" charset="0"/>
                  <a:cs typeface="Arial" panose="020B0604020202020204" pitchFamily="34" charset="0"/>
                </a:endParaRPr>
              </a:p>
              <a:p>
                <a:r>
                  <a:rPr lang="en-US" dirty="0"/>
                  <a:t>Applying the function </a:t>
                </a:r>
                <a14:m>
                  <m:oMath xmlns:m="http://schemas.openxmlformats.org/officeDocument/2006/math">
                    <m:r>
                      <a:rPr lang="en-US" sz="1800" i="1" smtClean="0">
                        <a:effectLst/>
                        <a:latin typeface="Cambria Math" panose="02040503050406030204" pitchFamily="18" charset="0"/>
                        <a:ea typeface="Aptos" panose="020B0004020202020204" pitchFamily="34" charset="0"/>
                        <a:cs typeface="David" panose="020E0502060401010101" pitchFamily="34" charset="-79"/>
                      </a:rPr>
                      <m:t>𝑡𝑒𝑛𝑠𝑜𝑟</m:t>
                    </m:r>
                    <m:r>
                      <a:rPr lang="en-US" sz="1800" i="1" smtClean="0">
                        <a:effectLst/>
                        <a:latin typeface="Cambria Math" panose="02040503050406030204" pitchFamily="18" charset="0"/>
                        <a:ea typeface="Aptos" panose="020B0004020202020204" pitchFamily="34" charset="0"/>
                        <a:cs typeface="David" panose="020E0502060401010101" pitchFamily="34" charset="-79"/>
                      </a:rPr>
                      <m:t>.</m:t>
                    </m:r>
                    <m:r>
                      <a:rPr lang="en-US" sz="1800" i="1" smtClean="0">
                        <a:effectLst/>
                        <a:latin typeface="Cambria Math" panose="02040503050406030204" pitchFamily="18" charset="0"/>
                        <a:ea typeface="Aptos" panose="020B0004020202020204" pitchFamily="34" charset="0"/>
                        <a:cs typeface="David" panose="020E0502060401010101" pitchFamily="34" charset="-79"/>
                      </a:rPr>
                      <m:t>𝑣𝑖𝑒𝑤</m:t>
                    </m:r>
                    <m:d>
                      <m:dPr>
                        <m:ctrlPr>
                          <a:rPr lang="en-IL" i="1">
                            <a:effectLst/>
                            <a:latin typeface="Cambria Math" panose="02040503050406030204" pitchFamily="18" charset="0"/>
                            <a:cs typeface="David" panose="020E0502060401010101" pitchFamily="34" charset="-79"/>
                          </a:rPr>
                        </m:ctrlPr>
                      </m:dPr>
                      <m:e>
                        <m:r>
                          <a:rPr lang="en-US" sz="1800" i="1">
                            <a:effectLst/>
                            <a:latin typeface="Cambria Math" panose="02040503050406030204" pitchFamily="18" charset="0"/>
                            <a:ea typeface="Aptos" panose="020B0004020202020204" pitchFamily="34" charset="0"/>
                            <a:cs typeface="David" panose="020E0502060401010101" pitchFamily="34" charset="-79"/>
                          </a:rPr>
                          <m:t>𝑑</m:t>
                        </m:r>
                        <m:r>
                          <a:rPr lang="en-US" sz="1800" i="1">
                            <a:effectLst/>
                            <a:latin typeface="Cambria Math" panose="02040503050406030204" pitchFamily="18" charset="0"/>
                            <a:ea typeface="Aptos" panose="020B0004020202020204" pitchFamily="34" charset="0"/>
                            <a:cs typeface="David" panose="020E0502060401010101" pitchFamily="34" charset="-79"/>
                          </a:rPr>
                          <m:t>, </m:t>
                        </m:r>
                        <m:r>
                          <a:rPr lang="en-US" sz="1800" i="1">
                            <a:effectLst/>
                            <a:latin typeface="Cambria Math" panose="02040503050406030204" pitchFamily="18" charset="0"/>
                            <a:ea typeface="Aptos" panose="020B0004020202020204" pitchFamily="34" charset="0"/>
                            <a:cs typeface="David" panose="020E0502060401010101" pitchFamily="34" charset="-79"/>
                          </a:rPr>
                          <m:t>h</m:t>
                        </m:r>
                        <m:r>
                          <a:rPr lang="en-US" sz="1800" i="1">
                            <a:effectLst/>
                            <a:latin typeface="Cambria Math" panose="02040503050406030204" pitchFamily="18" charset="0"/>
                            <a:ea typeface="Aptos" panose="020B0004020202020204" pitchFamily="34" charset="0"/>
                            <a:cs typeface="David" panose="020E0502060401010101" pitchFamily="34" charset="-79"/>
                          </a:rPr>
                          <m:t>∗</m:t>
                        </m:r>
                        <m:r>
                          <a:rPr lang="en-US" sz="1800" i="1">
                            <a:effectLst/>
                            <a:latin typeface="Cambria Math" panose="02040503050406030204" pitchFamily="18" charset="0"/>
                            <a:ea typeface="Aptos" panose="020B0004020202020204" pitchFamily="34" charset="0"/>
                            <a:cs typeface="David" panose="020E0502060401010101" pitchFamily="34" charset="-79"/>
                          </a:rPr>
                          <m:t>𝑤</m:t>
                        </m:r>
                      </m:e>
                    </m:d>
                  </m:oMath>
                </a14:m>
                <a:r>
                  <a:rPr lang="en-US" dirty="0"/>
                  <a:t> will flatten the tensor such that in the result matrix each row </a:t>
                </a:r>
                <a14:m>
                  <m:oMath xmlns:m="http://schemas.openxmlformats.org/officeDocument/2006/math">
                    <m:r>
                      <a:rPr lang="en-US" i="1" dirty="0" smtClean="0">
                        <a:latin typeface="Cambria Math" panose="02040503050406030204" pitchFamily="18" charset="0"/>
                      </a:rPr>
                      <m:t>𝑖</m:t>
                    </m:r>
                  </m:oMath>
                </a14:m>
                <a:r>
                  <a:rPr lang="en-US" dirty="0"/>
                  <a:t> represents the flattened activation of the </a:t>
                </a:r>
                <a14:m>
                  <m:oMath xmlns:m="http://schemas.openxmlformats.org/officeDocument/2006/math">
                    <m:r>
                      <a:rPr lang="en-US" b="0" i="1" dirty="0" smtClean="0">
                        <a:latin typeface="Cambria Math" panose="02040503050406030204" pitchFamily="18" charset="0"/>
                      </a:rPr>
                      <m:t>𝑖</m:t>
                    </m:r>
                  </m:oMath>
                </a14:m>
                <a:r>
                  <a:rPr lang="en-US" dirty="0"/>
                  <a:t> feature map.</a:t>
                </a:r>
              </a:p>
              <a:p>
                <a:endParaRPr lang="en-US" dirty="0"/>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Aptos" panose="020B0004020202020204" pitchFamily="34" charset="0"/>
                          <a:cs typeface="David" panose="020E0502060401010101" pitchFamily="34" charset="-79"/>
                        </a:rPr>
                        <m:t>𝑡𝑒𝑛𝑠𝑜𝑟</m:t>
                      </m:r>
                      <m:r>
                        <a:rPr lang="en-US" sz="1800" i="1" smtClean="0">
                          <a:effectLst/>
                          <a:latin typeface="Cambria Math" panose="02040503050406030204" pitchFamily="18" charset="0"/>
                          <a:ea typeface="Aptos" panose="020B0004020202020204" pitchFamily="34" charset="0"/>
                          <a:cs typeface="David" panose="020E0502060401010101" pitchFamily="34" charset="-79"/>
                        </a:rPr>
                        <m:t>.</m:t>
                      </m:r>
                      <m:r>
                        <a:rPr lang="en-US" sz="1800" i="1" smtClean="0">
                          <a:effectLst/>
                          <a:latin typeface="Cambria Math" panose="02040503050406030204" pitchFamily="18" charset="0"/>
                          <a:ea typeface="Aptos" panose="020B0004020202020204" pitchFamily="34" charset="0"/>
                          <a:cs typeface="David" panose="020E0502060401010101" pitchFamily="34" charset="-79"/>
                        </a:rPr>
                        <m:t>𝑣𝑖𝑒𝑤</m:t>
                      </m:r>
                      <m:d>
                        <m:dPr>
                          <m:ctrlPr>
                            <a:rPr lang="en-IL" i="1">
                              <a:effectLst/>
                              <a:latin typeface="Cambria Math" panose="02040503050406030204" pitchFamily="18" charset="0"/>
                              <a:cs typeface="David" panose="020E0502060401010101" pitchFamily="34" charset="-79"/>
                            </a:rPr>
                          </m:ctrlPr>
                        </m:dPr>
                        <m:e>
                          <m:r>
                            <a:rPr lang="en-US" sz="1800" i="1">
                              <a:effectLst/>
                              <a:latin typeface="Cambria Math" panose="02040503050406030204" pitchFamily="18" charset="0"/>
                              <a:ea typeface="Aptos" panose="020B0004020202020204" pitchFamily="34" charset="0"/>
                              <a:cs typeface="David" panose="020E0502060401010101" pitchFamily="34" charset="-79"/>
                            </a:rPr>
                            <m:t>𝑑</m:t>
                          </m:r>
                          <m:r>
                            <a:rPr lang="en-US" sz="1800" i="1">
                              <a:effectLst/>
                              <a:latin typeface="Cambria Math" panose="02040503050406030204" pitchFamily="18" charset="0"/>
                              <a:ea typeface="Aptos" panose="020B0004020202020204" pitchFamily="34" charset="0"/>
                              <a:cs typeface="David" panose="020E0502060401010101" pitchFamily="34" charset="-79"/>
                            </a:rPr>
                            <m:t>, </m:t>
                          </m:r>
                          <m:r>
                            <a:rPr lang="en-US" sz="1800" i="1">
                              <a:effectLst/>
                              <a:latin typeface="Cambria Math" panose="02040503050406030204" pitchFamily="18" charset="0"/>
                              <a:ea typeface="Aptos" panose="020B0004020202020204" pitchFamily="34" charset="0"/>
                              <a:cs typeface="David" panose="020E0502060401010101" pitchFamily="34" charset="-79"/>
                            </a:rPr>
                            <m:t>h</m:t>
                          </m:r>
                          <m:r>
                            <a:rPr lang="en-US" sz="1800" i="1">
                              <a:effectLst/>
                              <a:latin typeface="Cambria Math" panose="02040503050406030204" pitchFamily="18" charset="0"/>
                              <a:ea typeface="Aptos" panose="020B0004020202020204" pitchFamily="34" charset="0"/>
                              <a:cs typeface="David" panose="020E0502060401010101" pitchFamily="34" charset="-79"/>
                            </a:rPr>
                            <m:t>∗</m:t>
                          </m:r>
                          <m:r>
                            <a:rPr lang="en-US" sz="1800" i="1">
                              <a:effectLst/>
                              <a:latin typeface="Cambria Math" panose="02040503050406030204" pitchFamily="18" charset="0"/>
                              <a:ea typeface="Aptos" panose="020B0004020202020204" pitchFamily="34" charset="0"/>
                              <a:cs typeface="David" panose="020E0502060401010101" pitchFamily="34" charset="-79"/>
                            </a:rPr>
                            <m:t>𝑤</m:t>
                          </m:r>
                        </m:e>
                      </m:d>
                      <m:r>
                        <a:rPr lang="en-US" sz="1800" b="0" i="1" smtClean="0">
                          <a:effectLst/>
                          <a:latin typeface="Cambria Math" panose="02040503050406030204" pitchFamily="18" charset="0"/>
                          <a:ea typeface="Aptos" panose="020B0004020202020204" pitchFamily="34" charset="0"/>
                          <a:cs typeface="David" panose="020E0502060401010101" pitchFamily="34" charset="-79"/>
                        </a:rPr>
                        <m:t>=</m:t>
                      </m:r>
                      <m:d>
                        <m:dPr>
                          <m:ctrlPr>
                            <a:rPr lang="en-IL" i="1">
                              <a:latin typeface="Cambria Math" panose="02040503050406030204" pitchFamily="18" charset="0"/>
                            </a:rPr>
                          </m:ctrlPr>
                        </m:dPr>
                        <m:e>
                          <m:m>
                            <m:mPr>
                              <m:mcs>
                                <m:mc>
                                  <m:mcPr>
                                    <m:count m:val="2"/>
                                    <m:mcJc m:val="center"/>
                                  </m:mcPr>
                                </m:mc>
                              </m:mcs>
                              <m:ctrlPr>
                                <a:rPr lang="en-IL" i="1">
                                  <a:latin typeface="Cambria Math" panose="02040503050406030204" pitchFamily="18" charset="0"/>
                                </a:rPr>
                              </m:ctrlPr>
                            </m:mPr>
                            <m:mr>
                              <m:e>
                                <m:m>
                                  <m:mPr>
                                    <m:mcs>
                                      <m:mc>
                                        <m:mcPr>
                                          <m:count m:val="2"/>
                                          <m:mcJc m:val="center"/>
                                        </m:mcPr>
                                      </m:mc>
                                    </m:mcs>
                                    <m:ctrlPr>
                                      <a:rPr lang="en-IL"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2</m:t>
                                      </m:r>
                                    </m:e>
                                    <m:e>
                                      <m:r>
                                        <a:rPr lang="en-US" i="1">
                                          <a:latin typeface="Cambria Math" panose="02040503050406030204" pitchFamily="18" charset="0"/>
                                        </a:rPr>
                                        <m:t>1</m:t>
                                      </m:r>
                                    </m:e>
                                  </m:mr>
                                </m:m>
                              </m:e>
                              <m:e>
                                <m:m>
                                  <m:mPr>
                                    <m:mcs>
                                      <m:mc>
                                        <m:mcPr>
                                          <m:count m:val="2"/>
                                          <m:mcJc m:val="center"/>
                                        </m:mcPr>
                                      </m:mc>
                                    </m:mcs>
                                    <m:ctrlPr>
                                      <a:rPr lang="en-IL" i="1">
                                        <a:latin typeface="Cambria Math" panose="02040503050406030204" pitchFamily="18" charset="0"/>
                                      </a:rPr>
                                    </m:ctrlPr>
                                  </m:mPr>
                                  <m:mr>
                                    <m:e>
                                      <m:r>
                                        <a:rPr lang="en-US" i="1">
                                          <a:latin typeface="Cambria Math" panose="02040503050406030204" pitchFamily="18" charset="0"/>
                                        </a:rPr>
                                        <m:t>5</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9</m:t>
                                      </m:r>
                                    </m:e>
                                  </m:mr>
                                </m:m>
                              </m:e>
                            </m:mr>
                          </m:m>
                        </m:e>
                      </m:d>
                    </m:oMath>
                  </m:oMathPara>
                </a14:m>
                <a:endParaRPr lang="en-US" dirty="0"/>
              </a:p>
              <a:p>
                <a:endParaRPr lang="en-US" dirty="0"/>
              </a:p>
              <a:p>
                <a:r>
                  <a:rPr lang="en-US" dirty="0"/>
                  <a:t>The last thing we need to do in order to obtain the gram matrix is inner dot:</a:t>
                </a:r>
              </a:p>
              <a:p>
                <a:endParaRPr lang="en-US" dirty="0"/>
              </a:p>
              <a:p>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Aptos" panose="020B0004020202020204" pitchFamily="34" charset="0"/>
                          <a:cs typeface="David" panose="020E0502060401010101" pitchFamily="34" charset="-79"/>
                        </a:rPr>
                        <m:t>𝑡𝑜𝑟𝑐</m:t>
                      </m:r>
                      <m:r>
                        <a:rPr lang="en-US" sz="1800" i="1" kern="100" smtClean="0">
                          <a:effectLst/>
                          <a:latin typeface="Cambria Math" panose="02040503050406030204" pitchFamily="18" charset="0"/>
                          <a:ea typeface="Aptos" panose="020B0004020202020204" pitchFamily="34" charset="0"/>
                          <a:cs typeface="David" panose="020E0502060401010101" pitchFamily="34" charset="-79"/>
                        </a:rPr>
                        <m:t>h</m:t>
                      </m:r>
                      <m:r>
                        <a:rPr lang="en-US" sz="1800" i="1" kern="100" smtClean="0">
                          <a:effectLst/>
                          <a:latin typeface="Cambria Math" panose="02040503050406030204" pitchFamily="18" charset="0"/>
                          <a:ea typeface="Aptos" panose="020B0004020202020204" pitchFamily="34" charset="0"/>
                          <a:cs typeface="David" panose="020E0502060401010101" pitchFamily="34" charset="-79"/>
                        </a:rPr>
                        <m:t>.</m:t>
                      </m:r>
                      <m:r>
                        <a:rPr lang="en-US" sz="1800" i="1" kern="100" smtClean="0">
                          <a:effectLst/>
                          <a:latin typeface="Cambria Math" panose="02040503050406030204" pitchFamily="18" charset="0"/>
                          <a:ea typeface="Aptos" panose="020B0004020202020204" pitchFamily="34" charset="0"/>
                          <a:cs typeface="David" panose="020E0502060401010101" pitchFamily="34" charset="-79"/>
                        </a:rPr>
                        <m:t>𝑚𝑚</m:t>
                      </m:r>
                      <m:d>
                        <m:dPr>
                          <m:ctrlPr>
                            <a:rPr lang="en-IL" sz="1800" i="1" kern="100">
                              <a:effectLst/>
                              <a:latin typeface="Cambria Math" panose="02040503050406030204" pitchFamily="18" charset="0"/>
                              <a:ea typeface="Aptos" panose="020B0004020202020204" pitchFamily="34" charset="0"/>
                              <a:cs typeface="David" panose="020E0502060401010101" pitchFamily="34" charset="-79"/>
                            </a:rPr>
                          </m:ctrlPr>
                        </m:dPr>
                        <m:e>
                          <m:r>
                            <a:rPr lang="en-US" sz="1800" i="1" kern="100">
                              <a:effectLst/>
                              <a:latin typeface="Cambria Math" panose="02040503050406030204" pitchFamily="18" charset="0"/>
                              <a:ea typeface="Aptos" panose="020B0004020202020204" pitchFamily="34" charset="0"/>
                              <a:cs typeface="David" panose="020E0502060401010101" pitchFamily="34" charset="-79"/>
                            </a:rPr>
                            <m:t>𝑡𝑒𝑛𝑠𝑜𝑟</m:t>
                          </m:r>
                          <m:r>
                            <a:rPr lang="en-US" sz="1800" i="1" kern="100">
                              <a:effectLst/>
                              <a:latin typeface="Cambria Math" panose="02040503050406030204" pitchFamily="18" charset="0"/>
                              <a:ea typeface="Aptos" panose="020B0004020202020204" pitchFamily="34" charset="0"/>
                              <a:cs typeface="David" panose="020E0502060401010101" pitchFamily="34" charset="-79"/>
                            </a:rPr>
                            <m:t>, </m:t>
                          </m:r>
                          <m:r>
                            <a:rPr lang="en-US" sz="1800" i="1" kern="100">
                              <a:effectLst/>
                              <a:latin typeface="Cambria Math" panose="02040503050406030204" pitchFamily="18" charset="0"/>
                              <a:ea typeface="Aptos" panose="020B0004020202020204" pitchFamily="34" charset="0"/>
                              <a:cs typeface="David" panose="020E0502060401010101" pitchFamily="34" charset="-79"/>
                            </a:rPr>
                            <m:t>𝑡𝑒𝑛𝑠𝑜𝑟</m:t>
                          </m:r>
                          <m:r>
                            <a:rPr lang="en-US" sz="1800" i="1" kern="100">
                              <a:effectLst/>
                              <a:latin typeface="Cambria Math" panose="02040503050406030204" pitchFamily="18" charset="0"/>
                              <a:ea typeface="Aptos" panose="020B0004020202020204" pitchFamily="34" charset="0"/>
                              <a:cs typeface="David" panose="020E0502060401010101" pitchFamily="34" charset="-79"/>
                            </a:rPr>
                            <m:t>.</m:t>
                          </m:r>
                          <m:r>
                            <a:rPr lang="en-US" sz="1800" i="1" kern="100">
                              <a:effectLst/>
                              <a:latin typeface="Cambria Math" panose="02040503050406030204" pitchFamily="18" charset="0"/>
                              <a:ea typeface="Aptos" panose="020B0004020202020204" pitchFamily="34" charset="0"/>
                              <a:cs typeface="David" panose="020E0502060401010101" pitchFamily="34" charset="-79"/>
                            </a:rPr>
                            <m:t>𝑡</m:t>
                          </m:r>
                          <m:r>
                            <a:rPr lang="en-US" sz="1800" i="1" kern="100">
                              <a:effectLst/>
                              <a:latin typeface="Cambria Math" panose="02040503050406030204" pitchFamily="18" charset="0"/>
                              <a:ea typeface="Aptos" panose="020B0004020202020204" pitchFamily="34" charset="0"/>
                              <a:cs typeface="David" panose="020E0502060401010101" pitchFamily="34" charset="-79"/>
                            </a:rPr>
                            <m:t>(</m:t>
                          </m:r>
                        </m:e>
                      </m:d>
                      <m:r>
                        <a:rPr lang="en-US" sz="1800" i="1" kern="100">
                          <a:effectLst/>
                          <a:latin typeface="Cambria Math" panose="02040503050406030204" pitchFamily="18" charset="0"/>
                          <a:ea typeface="Aptos" panose="020B0004020202020204" pitchFamily="34" charset="0"/>
                          <a:cs typeface="David" panose="020E0502060401010101" pitchFamily="34" charset="-79"/>
                        </a:rPr>
                        <m:t>)=</m:t>
                      </m:r>
                      <m:d>
                        <m:d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2</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
                              </m:e>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5</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9</m:t>
                                      </m:r>
                                    </m:e>
                                  </m:mr>
                                </m:m>
                              </m:e>
                            </m:mr>
                          </m:m>
                        </m:e>
                      </m:d>
                      <m:sSup>
                        <m:sSup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dPr>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2</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mr>
                                    </m:m>
                                  </m:e>
                                  <m:e>
                                    <m:m>
                                      <m:mPr>
                                        <m:mcs>
                                          <m:mc>
                                            <m:mcPr>
                                              <m:count m:val="2"/>
                                              <m:mcJc m:val="center"/>
                                            </m:mcPr>
                                          </m:mc>
                                        </m:mcs>
                                        <m:ctrlPr>
                                          <a:rPr lang="en-IL" sz="1800" i="1" kern="100">
                                            <a:effectLst/>
                                            <a:latin typeface="Cambria Math" panose="02040503050406030204" pitchFamily="18" charset="0"/>
                                            <a:ea typeface="Times New Roman" panose="02020603050405020304" pitchFamily="18" charset="0"/>
                                            <a:cs typeface="Arial" panose="020B0604020202020204" pitchFamily="34" charset="0"/>
                                          </a:rPr>
                                        </m:ctrlPr>
                                      </m:mP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5</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0</m:t>
                                          </m:r>
                                        </m:e>
                                      </m:mr>
                                      <m:mr>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1</m:t>
                                          </m:r>
                                        </m:e>
                                        <m:e>
                                          <m:r>
                                            <a:rPr lang="en-US" sz="1800" i="1" kern="100">
                                              <a:effectLst/>
                                              <a:latin typeface="Cambria Math" panose="02040503050406030204" pitchFamily="18" charset="0"/>
                                              <a:ea typeface="Times New Roman" panose="02020603050405020304" pitchFamily="18" charset="0"/>
                                              <a:cs typeface="Arial" panose="020B0604020202020204" pitchFamily="34" charset="0"/>
                                            </a:rPr>
                                            <m:t>9</m:t>
                                          </m:r>
                                        </m:e>
                                      </m:mr>
                                    </m:m>
                                  </m:e>
                                </m:mr>
                              </m:m>
                            </m:e>
                          </m:d>
                        </m:e>
                        <m:sup>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18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𝑔𝑟𝑎𝑚</m:t>
                      </m:r>
                      <m:r>
                        <a:rPr lang="en-US" sz="1800" i="1" kern="100">
                          <a:effectLst/>
                          <a:latin typeface="Cambria Math" panose="02040503050406030204" pitchFamily="18" charset="0"/>
                          <a:ea typeface="Times New Roman" panose="02020603050405020304" pitchFamily="18" charset="0"/>
                          <a:cs typeface="Arial" panose="020B0604020202020204" pitchFamily="34" charset="0"/>
                        </a:rPr>
                        <m:t>_</m:t>
                      </m:r>
                      <m:r>
                        <a:rPr lang="en-US" sz="1800" i="1" kern="100">
                          <a:effectLst/>
                          <a:latin typeface="Cambria Math" panose="02040503050406030204" pitchFamily="18" charset="0"/>
                          <a:ea typeface="Times New Roman" panose="02020603050405020304" pitchFamily="18" charset="0"/>
                          <a:cs typeface="Arial" panose="020B0604020202020204" pitchFamily="34" charset="0"/>
                        </a:rPr>
                        <m:t>𝑚𝑎𝑡𝑟𝑖𝑥</m:t>
                      </m:r>
                    </m:oMath>
                  </m:oMathPara>
                </a14:m>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r>
                  <a:rPr lang="en-US" kern="100" dirty="0">
                    <a:latin typeface="Aptos" panose="020B0004020202020204" pitchFamily="34" charset="0"/>
                    <a:ea typeface="Aptos" panose="020B0004020202020204" pitchFamily="34" charset="0"/>
                    <a:cs typeface="Arial" panose="020B0604020202020204" pitchFamily="34" charset="0"/>
                  </a:rPr>
                  <a:t>This process is calculated for each of the style layers in the style picture.</a:t>
                </a:r>
                <a:endParaRPr lang="en-IL" sz="1800" kern="100" dirty="0">
                  <a:effectLst/>
                  <a:latin typeface="Aptos" panose="020B0004020202020204" pitchFamily="34" charset="0"/>
                  <a:ea typeface="Aptos" panose="020B0004020202020204" pitchFamily="34" charset="0"/>
                  <a:cs typeface="Arial" panose="020B0604020202020204" pitchFamily="34" charset="0"/>
                </a:endParaRPr>
              </a:p>
              <a:p>
                <a:r>
                  <a:rPr lang="en-US" dirty="0"/>
                  <a:t> </a:t>
                </a:r>
                <a:endParaRPr lang="en-IL" dirty="0"/>
              </a:p>
            </p:txBody>
          </p:sp>
        </mc:Choice>
        <mc:Fallback xmlns="">
          <p:sp>
            <p:nvSpPr>
              <p:cNvPr id="4" name="TextBox 3">
                <a:extLst>
                  <a:ext uri="{FF2B5EF4-FFF2-40B4-BE49-F238E27FC236}">
                    <a16:creationId xmlns:a16="http://schemas.microsoft.com/office/drawing/2014/main" id="{D319A478-40B1-7661-D415-FC27D898DEF4}"/>
                  </a:ext>
                </a:extLst>
              </p:cNvPr>
              <p:cNvSpPr txBox="1">
                <a:spLocks noRot="1" noChangeAspect="1" noMove="1" noResize="1" noEditPoints="1" noAdjustHandles="1" noChangeArrowheads="1" noChangeShapeType="1" noTextEdit="1"/>
              </p:cNvSpPr>
              <p:nvPr/>
            </p:nvSpPr>
            <p:spPr>
              <a:xfrm>
                <a:off x="1031001" y="914400"/>
                <a:ext cx="10684365" cy="5471241"/>
              </a:xfrm>
              <a:prstGeom prst="rect">
                <a:avLst/>
              </a:prstGeom>
              <a:blipFill>
                <a:blip r:embed="rId2"/>
                <a:stretch>
                  <a:fillRect l="-456"/>
                </a:stretch>
              </a:blipFill>
            </p:spPr>
            <p:txBody>
              <a:bodyPr/>
              <a:lstStyle/>
              <a:p>
                <a:r>
                  <a:rPr lang="en-IL">
                    <a:noFill/>
                  </a:rPr>
                  <a:t> </a:t>
                </a:r>
              </a:p>
            </p:txBody>
          </p:sp>
        </mc:Fallback>
      </mc:AlternateContent>
    </p:spTree>
    <p:extLst>
      <p:ext uri="{BB962C8B-B14F-4D97-AF65-F5344CB8AC3E}">
        <p14:creationId xmlns:p14="http://schemas.microsoft.com/office/powerpoint/2010/main" val="335507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229A-DFDE-00C7-12B1-723CE404F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4F06C-12E6-7C11-1750-41E6BD4EF922}"/>
              </a:ext>
            </a:extLst>
          </p:cNvPr>
          <p:cNvSpPr>
            <a:spLocks noGrp="1"/>
          </p:cNvSpPr>
          <p:nvPr>
            <p:ph type="title"/>
          </p:nvPr>
        </p:nvSpPr>
        <p:spPr>
          <a:xfrm>
            <a:off x="700119" y="-119462"/>
            <a:ext cx="5556463" cy="913913"/>
          </a:xfrm>
        </p:spPr>
        <p:txBody>
          <a:bodyPr/>
          <a:lstStyle/>
          <a:p>
            <a:r>
              <a:rPr lang="en-US" dirty="0"/>
              <a:t>The whole process</a:t>
            </a:r>
            <a:endParaRPr lang="en-IL" dirty="0"/>
          </a:p>
        </p:txBody>
      </p:sp>
      <p:sp>
        <p:nvSpPr>
          <p:cNvPr id="4" name="TextBox 3">
            <a:extLst>
              <a:ext uri="{FF2B5EF4-FFF2-40B4-BE49-F238E27FC236}">
                <a16:creationId xmlns:a16="http://schemas.microsoft.com/office/drawing/2014/main" id="{E99DD400-268F-A495-2995-67E9CD2C02E3}"/>
              </a:ext>
            </a:extLst>
          </p:cNvPr>
          <p:cNvSpPr txBox="1"/>
          <p:nvPr/>
        </p:nvSpPr>
        <p:spPr>
          <a:xfrm>
            <a:off x="914400" y="1336801"/>
            <a:ext cx="10684365" cy="369332"/>
          </a:xfrm>
          <a:prstGeom prst="rect">
            <a:avLst/>
          </a:prstGeom>
          <a:noFill/>
        </p:spPr>
        <p:txBody>
          <a:bodyPr wrap="square" rtlCol="0">
            <a:spAutoFit/>
          </a:bodyPr>
          <a:lstStyle/>
          <a:p>
            <a:r>
              <a:rPr lang="en-US" dirty="0"/>
              <a:t> </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48E2E3-E6EF-CCBD-76A0-F5283D0A9F7F}"/>
                  </a:ext>
                </a:extLst>
              </p:cNvPr>
              <p:cNvSpPr txBox="1"/>
              <p:nvPr/>
            </p:nvSpPr>
            <p:spPr>
              <a:xfrm>
                <a:off x="969632" y="699609"/>
                <a:ext cx="10629133" cy="6067045"/>
              </a:xfrm>
              <a:prstGeom prst="rect">
                <a:avLst/>
              </a:prstGeom>
              <a:noFill/>
            </p:spPr>
            <p:txBody>
              <a:bodyPr wrap="square" rtlCol="0">
                <a:spAutoFit/>
              </a:bodyPr>
              <a:lstStyle/>
              <a:p>
                <a:pPr marL="342900"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𝐷𝑒𝑓𝑖𝑛𝑒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𝑦𝑜𝑢𝑟</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𝑐𝑜𝑛𝑡𝑒𝑛𝑡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𝑖𝑚𝑎𝑔𝑒</m:t>
                    </m:r>
                    <m:r>
                      <a:rPr lang="en-US" sz="1400" i="1" dirty="0" smtClean="0">
                        <a:latin typeface="Cambria Math" panose="02040503050406030204" pitchFamily="18" charset="0"/>
                      </a:rPr>
                      <m:t> </m:t>
                    </m:r>
                    <m:r>
                      <a:rPr lang="en-US" sz="1400" i="1" dirty="0" smtClean="0">
                        <a:latin typeface="Cambria Math" panose="02040503050406030204" pitchFamily="18" charset="0"/>
                      </a:rPr>
                      <m:t>𝑎𝑛𝑑</m:t>
                    </m:r>
                    <m:r>
                      <a:rPr lang="en-US" sz="1400" i="1" dirty="0" smtClean="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smtClean="0">
                        <a:latin typeface="Cambria Math" panose="02040503050406030204" pitchFamily="18" charset="0"/>
                      </a:rPr>
                      <m:t> </m:t>
                    </m:r>
                    <m:r>
                      <a:rPr lang="en-US" sz="1400" i="1" dirty="0" smtClean="0">
                        <a:latin typeface="Cambria Math" panose="02040503050406030204" pitchFamily="18" charset="0"/>
                      </a:rPr>
                      <m:t>𝑖𝑚𝑎𝑔𝑒</m:t>
                    </m:r>
                    <m:r>
                      <a:rPr lang="en-US" sz="1400" i="1" dirty="0" smtClean="0">
                        <a:latin typeface="Cambria Math" panose="02040503050406030204" pitchFamily="18" charset="0"/>
                      </a:rPr>
                      <m:t>. </m:t>
                    </m:r>
                  </m:oMath>
                </a14:m>
                <a:endParaRPr lang="en-US" sz="1400" dirty="0"/>
              </a:p>
              <a:p>
                <a:pPr marL="342900"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m:t>
                    </m:r>
                    <m:r>
                      <a:rPr lang="en-US" sz="1400" i="1" dirty="0" smtClean="0">
                        <a:latin typeface="Cambria Math" panose="02040503050406030204" pitchFamily="18" charset="0"/>
                      </a:rPr>
                      <m:t>h</m:t>
                    </m:r>
                    <m:r>
                      <a:rPr lang="en-US" sz="1400" i="1" dirty="0" smtClean="0">
                        <a:latin typeface="Cambria Math" panose="02040503050406030204" pitchFamily="18" charset="0"/>
                      </a:rPr>
                      <m:t>𝑜𝑜𝑠𝑒</m:t>
                    </m:r>
                    <m:r>
                      <a:rPr lang="en-US" sz="1400" i="1" dirty="0" smtClean="0">
                        <a:latin typeface="Cambria Math" panose="02040503050406030204" pitchFamily="18" charset="0"/>
                      </a:rPr>
                      <m:t> </m:t>
                    </m:r>
                    <m:r>
                      <a:rPr lang="en-US" sz="1400" i="1" dirty="0" smtClean="0">
                        <a:latin typeface="Cambria Math" panose="02040503050406030204" pitchFamily="18" charset="0"/>
                      </a:rPr>
                      <m:t>𝑎</m:t>
                    </m:r>
                    <m:r>
                      <a:rPr lang="en-US" sz="1400" i="1" dirty="0">
                        <a:latin typeface="Cambria Math" panose="02040503050406030204" pitchFamily="18" charset="0"/>
                      </a:rPr>
                      <m:t> </m:t>
                    </m:r>
                    <m:r>
                      <a:rPr lang="en-US" sz="1400" i="1" dirty="0" smtClean="0">
                        <a:latin typeface="Cambria Math" panose="02040503050406030204" pitchFamily="18" charset="0"/>
                      </a:rPr>
                      <m:t>𝑝𝑟𝑒</m:t>
                    </m:r>
                    <m:r>
                      <a:rPr lang="en-US" sz="1400" i="1" dirty="0" smtClean="0">
                        <a:latin typeface="Cambria Math" panose="02040503050406030204" pitchFamily="18" charset="0"/>
                      </a:rPr>
                      <m:t>−</m:t>
                    </m:r>
                    <m:r>
                      <a:rPr lang="en-US" sz="1400" i="1" dirty="0" smtClean="0">
                        <a:latin typeface="Cambria Math" panose="02040503050406030204" pitchFamily="18" charset="0"/>
                      </a:rPr>
                      <m:t>𝑡𝑟𝑎𝑖𝑛𝑒𝑑</m:t>
                    </m:r>
                    <m:r>
                      <a:rPr lang="en-US" sz="1400" i="1" dirty="0">
                        <a:latin typeface="Cambria Math" panose="02040503050406030204" pitchFamily="18" charset="0"/>
                      </a:rPr>
                      <m:t> </m:t>
                    </m:r>
                    <m:r>
                      <a:rPr lang="en-US" sz="1400" i="1" dirty="0" smtClean="0">
                        <a:latin typeface="Cambria Math" panose="02040503050406030204" pitchFamily="18" charset="0"/>
                      </a:rPr>
                      <m:t>𝑐𝑜𝑛𝑣𝑜𝑙𝑢𝑡𝑖𝑜𝑛𝑎𝑙</m:t>
                    </m:r>
                    <m:r>
                      <a:rPr lang="en-US" sz="1400" i="1" dirty="0" smtClean="0">
                        <a:latin typeface="Cambria Math" panose="02040503050406030204" pitchFamily="18" charset="0"/>
                      </a:rPr>
                      <m:t> </m:t>
                    </m:r>
                    <m:r>
                      <a:rPr lang="en-US" sz="1400" i="1" dirty="0" smtClean="0">
                        <a:latin typeface="Cambria Math" panose="02040503050406030204" pitchFamily="18" charset="0"/>
                      </a:rPr>
                      <m:t>𝑚𝑜𝑑𝑒𝑙</m:t>
                    </m:r>
                    <m:r>
                      <a:rPr lang="en-US" sz="1400" i="1" dirty="0" smtClean="0">
                        <a:latin typeface="Cambria Math" panose="02040503050406030204" pitchFamily="18" charset="0"/>
                      </a:rPr>
                      <m:t>. </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m:t>
                    </m:r>
                    <m:r>
                      <a:rPr lang="en-US" sz="1400" i="1" dirty="0" smtClean="0">
                        <a:latin typeface="Cambria Math" panose="02040503050406030204" pitchFamily="18" charset="0"/>
                      </a:rPr>
                      <m:t>h</m:t>
                    </m:r>
                    <m:r>
                      <a:rPr lang="en-US" sz="1400" i="1" dirty="0" smtClean="0">
                        <a:latin typeface="Cambria Math" panose="02040503050406030204" pitchFamily="18" charset="0"/>
                      </a:rPr>
                      <m:t>𝑜𝑜𝑠𝑒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𝑙𝑎𝑦𝑒𝑟𝑠</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𝑎𝑡</m:t>
                    </m:r>
                    <m:r>
                      <a:rPr lang="en-US" sz="1400" i="1" dirty="0" smtClean="0">
                        <a:latin typeface="Cambria Math" panose="02040503050406030204" pitchFamily="18" charset="0"/>
                      </a:rPr>
                      <m:t> </m:t>
                    </m:r>
                    <m:r>
                      <a:rPr lang="en-US" sz="1400" i="1" dirty="0" smtClean="0">
                        <a:latin typeface="Cambria Math" panose="02040503050406030204" pitchFamily="18" charset="0"/>
                      </a:rPr>
                      <m:t>𝑤𝑖𝑙𝑙</m:t>
                    </m:r>
                    <m:r>
                      <a:rPr lang="en-US" sz="1400" i="1" dirty="0" smtClean="0">
                        <a:latin typeface="Cambria Math" panose="02040503050406030204" pitchFamily="18" charset="0"/>
                      </a:rPr>
                      <m:t> </m:t>
                    </m:r>
                    <m:r>
                      <a:rPr lang="en-US" sz="1400" i="1" dirty="0" smtClean="0">
                        <a:latin typeface="Cambria Math" panose="02040503050406030204" pitchFamily="18" charset="0"/>
                      </a:rPr>
                      <m:t>𝑟𝑒𝑝𝑟𝑒𝑠𝑒𝑛𝑡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smtClean="0">
                        <a:latin typeface="Cambria Math" panose="02040503050406030204" pitchFamily="18" charset="0"/>
                      </a:rPr>
                      <m:t>, </m:t>
                    </m:r>
                    <m:r>
                      <a:rPr lang="en-US" sz="1400" i="1" dirty="0" smtClean="0">
                        <a:latin typeface="Cambria Math" panose="02040503050406030204" pitchFamily="18" charset="0"/>
                      </a:rPr>
                      <m:t>𝑎𝑛𝑑</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𝑎𝑡</m:t>
                    </m:r>
                    <m:r>
                      <a:rPr lang="en-US" sz="1400" i="1" dirty="0" smtClean="0">
                        <a:latin typeface="Cambria Math" panose="02040503050406030204" pitchFamily="18" charset="0"/>
                      </a:rPr>
                      <m:t> </m:t>
                    </m:r>
                    <m:r>
                      <a:rPr lang="en-US" sz="1400" i="1" dirty="0" smtClean="0">
                        <a:latin typeface="Cambria Math" panose="02040503050406030204" pitchFamily="18" charset="0"/>
                      </a:rPr>
                      <m:t>𝑤𝑖𝑙𝑙</m:t>
                    </m:r>
                    <m:r>
                      <a:rPr lang="en-US" sz="1400" i="1" dirty="0" smtClean="0">
                        <a:latin typeface="Cambria Math" panose="02040503050406030204" pitchFamily="18" charset="0"/>
                      </a:rPr>
                      <m:t> </m:t>
                    </m:r>
                    <m:r>
                      <a:rPr lang="en-US" sz="1400" i="1" dirty="0" smtClean="0">
                        <a:latin typeface="Cambria Math" panose="02040503050406030204" pitchFamily="18" charset="0"/>
                      </a:rPr>
                      <m:t>𝑟𝑒𝑝𝑟𝑒𝑠𝑒𝑛𝑡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𝑐𝑜𝑛𝑡𝑒𝑛𝑡</m:t>
                    </m:r>
                    <m:r>
                      <a:rPr lang="en-US" sz="1400" i="1" dirty="0" smtClean="0">
                        <a:latin typeface="Cambria Math" panose="02040503050406030204" pitchFamily="18" charset="0"/>
                      </a:rPr>
                      <m:t>.</m:t>
                    </m:r>
                  </m:oMath>
                </a14:m>
                <a:endParaRPr lang="en-US" sz="1400" dirty="0"/>
              </a:p>
              <a:p>
                <a:pPr marL="342900"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𝑈𝑠𝑖𝑛𝑔</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𝑚𝑜𝑑𝑒𝑙</m:t>
                    </m:r>
                    <m:r>
                      <a:rPr lang="en-US" sz="1400" i="1" dirty="0">
                        <a:latin typeface="Cambria Math" panose="02040503050406030204" pitchFamily="18" charset="0"/>
                      </a:rPr>
                      <m:t> </m:t>
                    </m:r>
                    <m:r>
                      <a:rPr lang="en-US" sz="1400" i="1" dirty="0" smtClean="0">
                        <a:latin typeface="Cambria Math" panose="02040503050406030204" pitchFamily="18" charset="0"/>
                      </a:rPr>
                      <m:t>𝑎𝑛𝑑</m:t>
                    </m:r>
                    <m:r>
                      <a:rPr lang="en-US" sz="1400" i="1" dirty="0">
                        <a:latin typeface="Cambria Math" panose="02040503050406030204" pitchFamily="18" charset="0"/>
                      </a:rPr>
                      <m:t> </m:t>
                    </m:r>
                    <m:r>
                      <a:rPr lang="en-US" sz="1400" i="1" dirty="0" smtClean="0">
                        <a:latin typeface="Cambria Math" panose="02040503050406030204" pitchFamily="18" charset="0"/>
                      </a:rPr>
                      <m:t>𝑐</m:t>
                    </m:r>
                    <m:r>
                      <a:rPr lang="en-US" sz="1400" i="1" dirty="0" smtClean="0">
                        <a:latin typeface="Cambria Math" panose="02040503050406030204" pitchFamily="18" charset="0"/>
                      </a:rPr>
                      <m:t>h</m:t>
                    </m:r>
                    <m:r>
                      <a:rPr lang="en-US" sz="1400" i="1" dirty="0" smtClean="0">
                        <a:latin typeface="Cambria Math" panose="02040503050406030204" pitchFamily="18" charset="0"/>
                      </a:rPr>
                      <m:t>𝑜𝑠𝑒𝑛</m:t>
                    </m:r>
                    <m:r>
                      <a:rPr lang="en-US" sz="1400" i="1" dirty="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 − </m:t>
                    </m:r>
                    <m:r>
                      <a:rPr lang="en-US" sz="1400" i="1" dirty="0" smtClean="0">
                        <a:latin typeface="Cambria Math" panose="02040503050406030204" pitchFamily="18" charset="0"/>
                      </a:rPr>
                      <m:t>𝑐𝑎𝑙𝑐𝑢𝑙𝑎𝑡𝑒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𝑓𝑜𝑟</m:t>
                    </m:r>
                    <m:r>
                      <a:rPr lang="en-US" sz="1400" i="1" dirty="0" smtClean="0">
                        <a:latin typeface="Cambria Math" panose="02040503050406030204" pitchFamily="18" charset="0"/>
                      </a:rPr>
                      <m:t> </m:t>
                    </m:r>
                    <m:r>
                      <a:rPr lang="en-US" sz="1400" i="1" dirty="0" smtClean="0">
                        <a:latin typeface="Cambria Math" panose="02040503050406030204" pitchFamily="18" charset="0"/>
                      </a:rPr>
                      <m:t>𝑒𝑎𝑐</m:t>
                    </m:r>
                    <m:r>
                      <a:rPr lang="en-US" sz="1400" i="1" dirty="0" smtClean="0">
                        <a:latin typeface="Cambria Math" panose="02040503050406030204" pitchFamily="18" charset="0"/>
                      </a:rPr>
                      <m:t>h</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𝑖𝑡𝑠</m:t>
                    </m:r>
                    <m:r>
                      <a:rPr lang="en-US" sz="1400" i="1" dirty="0" smtClean="0">
                        <a:latin typeface="Cambria Math" panose="02040503050406030204" pitchFamily="18" charset="0"/>
                      </a:rPr>
                      <m:t> </m:t>
                    </m:r>
                    <m:r>
                      <a:rPr lang="en-US" sz="1400" i="1" dirty="0" smtClean="0">
                        <a:latin typeface="Cambria Math" panose="02040503050406030204" pitchFamily="18" charset="0"/>
                      </a:rPr>
                      <m:t>𝑓𝑒𝑎𝑡𝑢𝑟𝑒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𝑚𝑎𝑝</m:t>
                    </m:r>
                    <m:r>
                      <a:rPr lang="en-US" sz="1400" i="1" dirty="0" smtClean="0">
                        <a:latin typeface="Cambria Math" panose="02040503050406030204" pitchFamily="18" charset="0"/>
                      </a:rPr>
                      <m:t> </m:t>
                    </m:r>
                    <m:r>
                      <a:rPr lang="en-US" sz="1400" i="1" dirty="0" smtClean="0">
                        <a:latin typeface="Cambria Math" panose="02040503050406030204" pitchFamily="18" charset="0"/>
                      </a:rPr>
                      <m:t>𝑓𝑜𝑟</m:t>
                    </m:r>
                    <m:r>
                      <a:rPr lang="en-US" sz="1400" i="1" dirty="0" smtClean="0">
                        <a:latin typeface="Cambria Math" panose="02040503050406030204" pitchFamily="18" charset="0"/>
                      </a:rPr>
                      <m:t> </m:t>
                    </m:r>
                    <m:r>
                      <a:rPr lang="en-US" sz="1400" i="1" dirty="0" smtClean="0">
                        <a:latin typeface="Cambria Math" panose="02040503050406030204" pitchFamily="18" charset="0"/>
                      </a:rPr>
                      <m:t>𝑒𝑎𝑐</m:t>
                    </m:r>
                    <m:r>
                      <a:rPr lang="en-US" sz="1400" i="1" dirty="0" smtClean="0">
                        <a:latin typeface="Cambria Math" panose="02040503050406030204" pitchFamily="18" charset="0"/>
                      </a:rPr>
                      <m:t>h</m:t>
                    </m:r>
                    <m:r>
                      <a:rPr lang="en-US" sz="1400" i="1" dirty="0" smtClean="0">
                        <a:latin typeface="Cambria Math" panose="02040503050406030204" pitchFamily="18" charset="0"/>
                      </a:rPr>
                      <m:t> </m:t>
                    </m:r>
                    <m:r>
                      <a:rPr lang="en-US" sz="1400" i="1" dirty="0" smtClean="0">
                        <a:latin typeface="Cambria Math" panose="02040503050406030204" pitchFamily="18" charset="0"/>
                      </a:rPr>
                      <m:t>𝑐</m:t>
                    </m:r>
                    <m:r>
                      <a:rPr lang="en-US" sz="1400" i="1" dirty="0" smtClean="0">
                        <a:latin typeface="Cambria Math" panose="02040503050406030204" pitchFamily="18" charset="0"/>
                      </a:rPr>
                      <m:t>h</m:t>
                    </m:r>
                    <m:r>
                      <a:rPr lang="en-US" sz="1400" i="1" dirty="0" smtClean="0">
                        <a:latin typeface="Cambria Math" panose="02040503050406030204" pitchFamily="18" charset="0"/>
                      </a:rPr>
                      <m:t>𝑜𝑠𝑒𝑛</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 </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𝐶𝑎𝑙𝑐𝑢𝑙𝑎𝑡𝑒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𝑔𝑟𝑎𝑚</m:t>
                    </m:r>
                    <m:r>
                      <a:rPr lang="en-US" sz="1400" i="1" dirty="0" smtClean="0">
                        <a:latin typeface="Cambria Math" panose="02040503050406030204" pitchFamily="18" charset="0"/>
                      </a:rPr>
                      <m:t> </m:t>
                    </m:r>
                    <m:r>
                      <a:rPr lang="en-US" sz="1400" i="1" dirty="0" smtClean="0">
                        <a:latin typeface="Cambria Math" panose="02040503050406030204" pitchFamily="18" charset="0"/>
                      </a:rPr>
                      <m:t>𝑚𝑎𝑡𝑟𝑖𝑥</m:t>
                    </m:r>
                    <m:r>
                      <a:rPr lang="en-US" sz="1400" i="1" dirty="0" smtClean="0">
                        <a:latin typeface="Cambria Math" panose="02040503050406030204" pitchFamily="18" charset="0"/>
                      </a:rPr>
                      <m:t> </m:t>
                    </m:r>
                    <m:r>
                      <a:rPr lang="en-US" sz="1400" i="1" dirty="0" smtClean="0">
                        <a:latin typeface="Cambria Math" panose="02040503050406030204" pitchFamily="18" charset="0"/>
                      </a:rPr>
                      <m:t>𝑓𝑜𝑟</m:t>
                    </m:r>
                    <m:r>
                      <a:rPr lang="en-US" sz="1400" i="1" dirty="0" smtClean="0">
                        <a:latin typeface="Cambria Math" panose="02040503050406030204" pitchFamily="18" charset="0"/>
                      </a:rPr>
                      <m:t> </m:t>
                    </m:r>
                    <m:r>
                      <a:rPr lang="en-US" sz="1400" i="1" dirty="0" smtClean="0">
                        <a:latin typeface="Cambria Math" panose="02040503050406030204" pitchFamily="18" charset="0"/>
                      </a:rPr>
                      <m:t>𝑒𝑎𝑐</m:t>
                    </m:r>
                    <m:r>
                      <a:rPr lang="en-US" sz="1400" i="1" dirty="0" smtClean="0">
                        <a:latin typeface="Cambria Math" panose="02040503050406030204" pitchFamily="18" charset="0"/>
                      </a:rPr>
                      <m:t>h</m:t>
                    </m:r>
                    <m:r>
                      <a:rPr lang="en-US" sz="1400" i="1" dirty="0" smtClean="0">
                        <a:latin typeface="Cambria Math" panose="02040503050406030204" pitchFamily="18" charset="0"/>
                      </a:rPr>
                      <m:t> </m:t>
                    </m:r>
                    <m:r>
                      <a:rPr lang="en-US" sz="1400" i="1" dirty="0" smtClean="0">
                        <a:latin typeface="Cambria Math" panose="02040503050406030204" pitchFamily="18" charset="0"/>
                      </a:rPr>
                      <m:t>𝑓𝑒𝑎𝑡𝑢𝑟𝑒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 </m:t>
                    </m:r>
                    <m:r>
                      <a:rPr lang="en-US" sz="1400" i="1" dirty="0" smtClean="0">
                        <a:latin typeface="Cambria Math" panose="02040503050406030204" pitchFamily="18" charset="0"/>
                      </a:rPr>
                      <m:t>𝑜𝑓</m:t>
                    </m:r>
                    <m:r>
                      <a:rPr lang="en-US" sz="1400" i="1" dirty="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a:latin typeface="Cambria Math" panose="02040503050406030204" pitchFamily="18" charset="0"/>
                      </a:rPr>
                      <m:t> </m:t>
                    </m:r>
                    <m:r>
                      <a:rPr lang="en-US" sz="1400" i="1" dirty="0" smtClean="0">
                        <a:latin typeface="Cambria Math" panose="02040503050406030204" pitchFamily="18" charset="0"/>
                      </a:rPr>
                      <m:t>𝑖𝑚𝑎𝑔</m:t>
                    </m:r>
                    <m:r>
                      <a:rPr lang="en-US" sz="1400" i="1" dirty="0">
                        <a:latin typeface="Cambria Math" panose="02040503050406030204" pitchFamily="18" charset="0"/>
                      </a:rPr>
                      <m:t>𝑒</m:t>
                    </m:r>
                  </m:oMath>
                </a14:m>
                <a:endParaRPr lang="en-US" sz="1400" dirty="0"/>
              </a:p>
              <a:p>
                <a:pPr marL="342900"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𝐷𝑒𝑓𝑖𝑛𝑒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𝑡𝑎𝑟𝑔𝑒𝑡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𝑏𝑒𝑠𝑡</m:t>
                    </m:r>
                    <m:r>
                      <a:rPr lang="en-US" sz="1400" i="1" dirty="0" smtClean="0">
                        <a:latin typeface="Cambria Math" panose="02040503050406030204" pitchFamily="18" charset="0"/>
                      </a:rPr>
                      <m:t> </m:t>
                    </m:r>
                    <m:r>
                      <a:rPr lang="en-US" sz="1400" i="1" dirty="0" smtClean="0">
                        <a:latin typeface="Cambria Math" panose="02040503050406030204" pitchFamily="18" charset="0"/>
                      </a:rPr>
                      <m:t>𝑡𝑜</m:t>
                    </m:r>
                    <m:r>
                      <a:rPr lang="en-US" sz="1400" i="1" dirty="0" smtClean="0">
                        <a:latin typeface="Cambria Math" panose="02040503050406030204" pitchFamily="18" charset="0"/>
                      </a:rPr>
                      <m:t> </m:t>
                    </m:r>
                    <m:r>
                      <a:rPr lang="en-US" sz="1400" i="1" dirty="0" smtClean="0">
                        <a:latin typeface="Cambria Math" panose="02040503050406030204" pitchFamily="18" charset="0"/>
                      </a:rPr>
                      <m:t>𝑗𝑢𝑠𝑡</m:t>
                    </m:r>
                    <m:r>
                      <a:rPr lang="en-US" sz="1400" i="1" dirty="0" smtClean="0">
                        <a:latin typeface="Cambria Math" panose="02040503050406030204" pitchFamily="18" charset="0"/>
                      </a:rPr>
                      <m:t> </m:t>
                    </m:r>
                    <m:r>
                      <a:rPr lang="en-US" sz="1400" i="1" dirty="0" smtClean="0">
                        <a:latin typeface="Cambria Math" panose="02040503050406030204" pitchFamily="18" charset="0"/>
                      </a:rPr>
                      <m:t>𝑐𝑙𝑜𝑛𝑒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𝑦𝑜𝑢𝑟</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𝑐𝑜𝑛𝑡𝑒𝑛𝑡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m:t>
                    </m:r>
                  </m:oMath>
                </a14:m>
                <a:endParaRPr lang="en-US" sz="1400" dirty="0"/>
              </a:p>
              <a:p>
                <a:pPr marL="342900"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𝐷𝑒𝑓𝑖𝑛𝑒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𝑜𝑝𝑡𝑖𝑚𝑖𝑧𝑒𝑟</m:t>
                    </m:r>
                    <m:r>
                      <a:rPr lang="en-US" sz="1400" i="1" dirty="0">
                        <a:latin typeface="Cambria Math" panose="02040503050406030204" pitchFamily="18" charset="0"/>
                      </a:rPr>
                      <m:t> </m:t>
                    </m:r>
                    <m:r>
                      <a:rPr lang="en-US" sz="1400" i="1" dirty="0" smtClean="0">
                        <a:latin typeface="Cambria Math" panose="02040503050406030204" pitchFamily="18" charset="0"/>
                      </a:rPr>
                      <m:t>𝑎𝑛𝑑</m:t>
                    </m:r>
                    <m:r>
                      <a:rPr lang="en-US" sz="1400" i="1" dirty="0">
                        <a:latin typeface="Cambria Math" panose="02040503050406030204" pitchFamily="18" charset="0"/>
                      </a:rPr>
                      <m:t> </m:t>
                    </m:r>
                    <m:r>
                      <a:rPr lang="en-US" sz="1400" i="1" dirty="0" smtClean="0">
                        <a:latin typeface="Cambria Math" panose="02040503050406030204" pitchFamily="18" charset="0"/>
                      </a:rPr>
                      <m:t>𝑛𝑢𝑚𝑏𝑒𝑟</m:t>
                    </m:r>
                    <m:r>
                      <a:rPr lang="en-US" sz="1400" i="1" dirty="0">
                        <a:latin typeface="Cambria Math" panose="02040503050406030204" pitchFamily="18" charset="0"/>
                      </a:rPr>
                      <m:t> </m:t>
                    </m:r>
                    <m:r>
                      <a:rPr lang="en-US" sz="1400" i="1" dirty="0" smtClean="0">
                        <a:latin typeface="Cambria Math" panose="02040503050406030204" pitchFamily="18" charset="0"/>
                      </a:rPr>
                      <m:t>𝑜𝑓</m:t>
                    </m:r>
                    <m:r>
                      <a:rPr lang="en-US" sz="1400" i="1" dirty="0">
                        <a:latin typeface="Cambria Math" panose="02040503050406030204" pitchFamily="18" charset="0"/>
                      </a:rPr>
                      <m:t> </m:t>
                    </m:r>
                    <m:r>
                      <a:rPr lang="en-US" sz="1400" i="1" dirty="0" smtClean="0">
                        <a:latin typeface="Cambria Math" panose="02040503050406030204" pitchFamily="18" charset="0"/>
                      </a:rPr>
                      <m:t>𝑒𝑝𝑜𝑐</m:t>
                    </m:r>
                    <m:r>
                      <a:rPr lang="en-US" sz="1400" i="1" dirty="0" smtClean="0">
                        <a:latin typeface="Cambria Math" panose="02040503050406030204" pitchFamily="18" charset="0"/>
                      </a:rPr>
                      <m:t>h</m:t>
                    </m:r>
                    <m:r>
                      <a:rPr lang="en-US" sz="1400" i="1" dirty="0" smtClean="0">
                        <a:latin typeface="Cambria Math" panose="02040503050406030204" pitchFamily="18" charset="0"/>
                      </a:rPr>
                      <m:t>𝑠</m:t>
                    </m:r>
                    <m:r>
                      <a:rPr lang="en-US" sz="1400" i="1" dirty="0" smtClean="0">
                        <a:latin typeface="Cambria Math" panose="02040503050406030204" pitchFamily="18" charset="0"/>
                      </a:rPr>
                      <m:t>.</m:t>
                    </m:r>
                  </m:oMath>
                </a14:m>
                <a:endParaRPr lang="en-US" sz="1400" dirty="0"/>
              </a:p>
              <a:p>
                <a:pPr marL="342900"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𝐹𝑜𝑟</m:t>
                    </m:r>
                    <m:r>
                      <a:rPr lang="en-US" sz="1400" i="1" dirty="0" smtClean="0">
                        <a:latin typeface="Cambria Math" panose="02040503050406030204" pitchFamily="18" charset="0"/>
                      </a:rPr>
                      <m:t> </m:t>
                    </m:r>
                    <m:r>
                      <a:rPr lang="en-US" sz="1400" b="0" i="1" dirty="0" smtClean="0">
                        <a:latin typeface="Cambria Math" panose="02040503050406030204" pitchFamily="18" charset="0"/>
                      </a:rPr>
                      <m:t>𝑖</m:t>
                    </m:r>
                    <m:r>
                      <a:rPr lang="en-US" sz="1400" i="1" dirty="0" smtClean="0">
                        <a:latin typeface="Cambria Math" panose="02040503050406030204" pitchFamily="18" charset="0"/>
                      </a:rPr>
                      <m:t> </m:t>
                    </m:r>
                    <m:r>
                      <a:rPr lang="en-US" sz="1400" i="1" dirty="0" smtClean="0">
                        <a:latin typeface="Cambria Math" panose="02040503050406030204" pitchFamily="18" charset="0"/>
                      </a:rPr>
                      <m:t>𝑖𝑛</m:t>
                    </m:r>
                    <m:r>
                      <a:rPr lang="en-US" sz="1400" i="1" dirty="0" smtClean="0">
                        <a:latin typeface="Cambria Math" panose="02040503050406030204" pitchFamily="18" charset="0"/>
                      </a:rPr>
                      <m:t> </m:t>
                    </m:r>
                    <m:r>
                      <a:rPr lang="en-US" sz="1400" i="1" dirty="0" smtClean="0">
                        <a:latin typeface="Cambria Math" panose="02040503050406030204" pitchFamily="18" charset="0"/>
                      </a:rPr>
                      <m:t>𝑒𝑝𝑜𝑐</m:t>
                    </m:r>
                    <m:r>
                      <a:rPr lang="en-US" sz="1400" i="1" dirty="0" smtClean="0">
                        <a:latin typeface="Cambria Math" panose="02040503050406030204" pitchFamily="18" charset="0"/>
                      </a:rPr>
                      <m:t>h</m:t>
                    </m:r>
                    <m:r>
                      <a:rPr lang="en-US" sz="1400" i="1" dirty="0" smtClean="0">
                        <a:latin typeface="Cambria Math" panose="02040503050406030204" pitchFamily="18" charset="0"/>
                      </a:rPr>
                      <m:t>𝑠</m:t>
                    </m:r>
                    <m:r>
                      <a:rPr lang="en-US" sz="1400" i="1" dirty="0" smtClean="0">
                        <a:latin typeface="Cambria Math" panose="02040503050406030204" pitchFamily="18" charset="0"/>
                      </a:rPr>
                      <m:t>:</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𝐶𝑎𝑙𝑐𝑢𝑙𝑎𝑡𝑒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𝑐𝑢𝑟𝑟𝑒𝑛𝑡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𝑓𝑒𝑎𝑡𝑢𝑟𝑒𝑠</m:t>
                    </m:r>
                    <m:r>
                      <a:rPr lang="en-US" sz="1400" i="1" dirty="0" smtClean="0">
                        <a:latin typeface="Cambria Math" panose="02040503050406030204" pitchFamily="18" charset="0"/>
                      </a:rPr>
                      <m:t> </m:t>
                    </m:r>
                    <m:r>
                      <a:rPr lang="en-US" sz="1400" i="1" dirty="0" smtClean="0">
                        <a:latin typeface="Cambria Math" panose="02040503050406030204" pitchFamily="18" charset="0"/>
                      </a:rPr>
                      <m:t>𝑜𝑓</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𝑡𝑎𝑟𝑔𝑒𝑡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 </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𝐶𝑜𝑚𝑝𝑢𝑡𝑒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𝑚𝑒𝑎𝑛</m:t>
                    </m:r>
                    <m:r>
                      <a:rPr lang="en-US" sz="1400" i="1" dirty="0">
                        <a:latin typeface="Cambria Math" panose="02040503050406030204" pitchFamily="18" charset="0"/>
                      </a:rPr>
                      <m:t> </m:t>
                    </m:r>
                    <m:r>
                      <a:rPr lang="en-US" sz="1400" i="1" dirty="0" smtClean="0">
                        <a:latin typeface="Cambria Math" panose="02040503050406030204" pitchFamily="18" charset="0"/>
                      </a:rPr>
                      <m:t>𝑠𝑞𝑢𝑎𝑟𝑒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𝑙𝑜𝑠𝑠</m:t>
                    </m:r>
                    <m:r>
                      <a:rPr lang="en-US" sz="1400" i="1" dirty="0">
                        <a:latin typeface="Cambria Math" panose="02040503050406030204" pitchFamily="18" charset="0"/>
                      </a:rPr>
                      <m:t> </m:t>
                    </m:r>
                    <m:r>
                      <a:rPr lang="en-US" sz="1400" i="1" dirty="0" smtClean="0">
                        <a:latin typeface="Cambria Math" panose="02040503050406030204" pitchFamily="18" charset="0"/>
                      </a:rPr>
                      <m:t>𝑏𝑒𝑡𝑤𝑒𝑒𝑛</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𝑡𝑎𝑟𝑔𝑒𝑡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𝑎𝑛𝑑</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𝑐𝑜𝑛𝑡𝑒𝑛𝑡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𝑐𝑜𝑛𝑡𝑒𝑛𝑡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𝑙𝑎𝑦𝑒𝑟𝑠</m:t>
                    </m:r>
                    <m:r>
                      <a:rPr lang="en-US" sz="1400" i="1" dirty="0" smtClean="0">
                        <a:latin typeface="Cambria Math" panose="02040503050406030204" pitchFamily="18" charset="0"/>
                      </a:rPr>
                      <m:t>.</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𝐹𝑜𝑟</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a:latin typeface="Cambria Math" panose="02040503050406030204" pitchFamily="18" charset="0"/>
                      </a:rPr>
                      <m:t> </m:t>
                    </m:r>
                    <m:r>
                      <a:rPr lang="en-US" sz="1400" i="1" dirty="0" smtClean="0">
                        <a:latin typeface="Cambria Math" panose="02040503050406030204" pitchFamily="18" charset="0"/>
                      </a:rPr>
                      <m:t>𝑖𝑛</m:t>
                    </m:r>
                    <m:r>
                      <a:rPr lang="en-US" sz="1400" i="1" dirty="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a:latin typeface="Cambria Math" panose="02040503050406030204" pitchFamily="18" charset="0"/>
                      </a:rPr>
                      <m:t> </m:t>
                    </m:r>
                    <m:r>
                      <a:rPr lang="en-US" sz="1400" i="1" dirty="0" smtClean="0">
                        <a:latin typeface="Cambria Math" panose="02040503050406030204" pitchFamily="18" charset="0"/>
                      </a:rPr>
                      <m:t>𝑙𝑎𝑦𝑒𝑟𝑠</m:t>
                    </m:r>
                    <m:r>
                      <a:rPr lang="en-US" sz="1400" i="1" dirty="0" smtClean="0">
                        <a:latin typeface="Cambria Math" panose="02040503050406030204" pitchFamily="18" charset="0"/>
                      </a:rPr>
                      <m:t>:</m:t>
                    </m:r>
                  </m:oMath>
                </a14:m>
                <a:endParaRPr lang="en-US" sz="1400" dirty="0"/>
              </a:p>
              <a:p>
                <a:pPr marL="1257300" lvl="2"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𝐶𝑜𝑚𝑝𝑢𝑡𝑒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𝑔𝑟𝑎𝑚</m:t>
                    </m:r>
                    <m:r>
                      <a:rPr lang="en-US" sz="1400" i="1" dirty="0" smtClean="0">
                        <a:latin typeface="Cambria Math" panose="02040503050406030204" pitchFamily="18" charset="0"/>
                      </a:rPr>
                      <m:t> </m:t>
                    </m:r>
                    <m:r>
                      <a:rPr lang="en-US" sz="1400" i="1" dirty="0" smtClean="0">
                        <a:latin typeface="Cambria Math" panose="02040503050406030204" pitchFamily="18" charset="0"/>
                      </a:rPr>
                      <m:t>𝑚𝑎𝑡𝑟𝑖𝑥</m:t>
                    </m:r>
                    <m:r>
                      <a:rPr lang="en-US" sz="1400" i="1" dirty="0" smtClean="0">
                        <a:latin typeface="Cambria Math" panose="02040503050406030204" pitchFamily="18" charset="0"/>
                      </a:rPr>
                      <m:t> </m:t>
                    </m:r>
                    <m:r>
                      <a:rPr lang="en-US" sz="1400" i="1" dirty="0" smtClean="0">
                        <a:latin typeface="Cambria Math" panose="02040503050406030204" pitchFamily="18" charset="0"/>
                      </a:rPr>
                      <m:t>𝑜𝑓</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𝑡𝑎𝑟𝑔𝑒𝑡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𝑐𝑢𝑟𝑟𝑒𝑛𝑡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m:t>
                    </m:r>
                  </m:oMath>
                </a14:m>
                <a:endParaRPr lang="en-US" sz="1400" dirty="0"/>
              </a:p>
              <a:p>
                <a:pPr marL="1257300" lvl="2"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𝐶𝑜𝑚𝑝𝑢𝑡𝑒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𝑠𝑞𝑢𝑎𝑟𝑒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𝑙𝑜𝑠𝑠</m:t>
                    </m:r>
                    <m:r>
                      <a:rPr lang="en-US" sz="1400" i="1" dirty="0" smtClean="0">
                        <a:latin typeface="Cambria Math" panose="02040503050406030204" pitchFamily="18" charset="0"/>
                      </a:rPr>
                      <m:t> </m:t>
                    </m:r>
                    <m:r>
                      <a:rPr lang="en-US" sz="1400" i="1" dirty="0" smtClean="0">
                        <a:latin typeface="Cambria Math" panose="02040503050406030204" pitchFamily="18" charset="0"/>
                      </a:rPr>
                      <m:t>𝑏𝑒𝑡𝑤𝑒𝑒𝑛</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𝑔𝑟𝑎𝑚</m:t>
                    </m:r>
                    <m:r>
                      <a:rPr lang="en-US" sz="1400" i="1" dirty="0" smtClean="0">
                        <a:latin typeface="Cambria Math" panose="02040503050406030204" pitchFamily="18" charset="0"/>
                      </a:rPr>
                      <m:t> </m:t>
                    </m:r>
                    <m:r>
                      <a:rPr lang="en-US" sz="1400" i="1" dirty="0" smtClean="0">
                        <a:latin typeface="Cambria Math" panose="02040503050406030204" pitchFamily="18" charset="0"/>
                      </a:rPr>
                      <m:t>𝑚𝑎𝑡𝑟𝑖𝑥𝑒𝑠</m:t>
                    </m:r>
                    <m:r>
                      <a:rPr lang="en-US" sz="1400" i="1" dirty="0" smtClean="0">
                        <a:latin typeface="Cambria Math" panose="02040503050406030204" pitchFamily="18" charset="0"/>
                      </a:rPr>
                      <m:t> </m:t>
                    </m:r>
                    <m:r>
                      <a:rPr lang="en-US" sz="1400" i="1" dirty="0" smtClean="0">
                        <a:latin typeface="Cambria Math" panose="02040503050406030204" pitchFamily="18" charset="0"/>
                      </a:rPr>
                      <m:t>𝑜𝑓</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𝑡𝑎𝑟𝑔𝑒𝑡</m:t>
                    </m:r>
                    <m:r>
                      <a:rPr lang="en-US" sz="1400" i="1" dirty="0" smtClean="0">
                        <a:latin typeface="Cambria Math" panose="02040503050406030204" pitchFamily="18" charset="0"/>
                      </a:rPr>
                      <m:t> </m:t>
                    </m:r>
                    <m:r>
                      <a:rPr lang="en-US" sz="1400" i="1" dirty="0" smtClean="0">
                        <a:latin typeface="Cambria Math" panose="02040503050406030204" pitchFamily="18" charset="0"/>
                      </a:rPr>
                      <m:t>𝑎𝑛𝑑</m:t>
                    </m:r>
                    <m:r>
                      <a:rPr lang="en-US" sz="1400" i="1" dirty="0" smtClean="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smtClean="0">
                        <a:latin typeface="Cambria Math" panose="02040503050406030204" pitchFamily="18" charset="0"/>
                      </a:rPr>
                      <m:t> </m:t>
                    </m:r>
                    <m:r>
                      <a:rPr lang="en-US" sz="1400" i="1" dirty="0" smtClean="0">
                        <a:latin typeface="Cambria Math" panose="02040503050406030204" pitchFamily="18" charset="0"/>
                      </a:rPr>
                      <m:t>𝑓𝑜𝑟</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𝑐𝑢𝑟𝑟𝑒𝑛𝑡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m:t>
                    </m:r>
                  </m:oMath>
                </a14:m>
                <a:endParaRPr lang="en-US" sz="1400" dirty="0"/>
              </a:p>
              <a:p>
                <a:pPr marL="1714500" lvl="3"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𝑅𝑒𝑐𝑜𝑚𝑚𝑒𝑛𝑑𝑒𝑑</m:t>
                    </m:r>
                    <m:r>
                      <a:rPr lang="en-US" sz="1400" i="1" dirty="0" smtClean="0">
                        <a:latin typeface="Cambria Math" panose="02040503050406030204" pitchFamily="18" charset="0"/>
                      </a:rPr>
                      <m:t> </m:t>
                    </m:r>
                    <m:r>
                      <a:rPr lang="en-US" sz="1400" i="1" dirty="0" smtClean="0">
                        <a:latin typeface="Cambria Math" panose="02040503050406030204" pitchFamily="18" charset="0"/>
                      </a:rPr>
                      <m:t>𝑡𝑜</m:t>
                    </m:r>
                    <m:r>
                      <a:rPr lang="en-US" sz="1400" i="1" dirty="0">
                        <a:latin typeface="Cambria Math" panose="02040503050406030204" pitchFamily="18" charset="0"/>
                      </a:rPr>
                      <m:t> </m:t>
                    </m:r>
                    <m:r>
                      <a:rPr lang="en-US" sz="1400" i="1" dirty="0" smtClean="0">
                        <a:latin typeface="Cambria Math" panose="02040503050406030204" pitchFamily="18" charset="0"/>
                      </a:rPr>
                      <m:t>𝑝𝑟𝑒𝑑𝑒𝑓𝑖𝑛𝑒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𝑤𝑒𝑖𝑔</m:t>
                    </m:r>
                    <m:r>
                      <a:rPr lang="en-US" sz="1400" i="1" dirty="0" smtClean="0">
                        <a:latin typeface="Cambria Math" panose="02040503050406030204" pitchFamily="18" charset="0"/>
                      </a:rPr>
                      <m:t>h</m:t>
                    </m:r>
                    <m:r>
                      <a:rPr lang="en-US" sz="1400" i="1" dirty="0" smtClean="0">
                        <a:latin typeface="Cambria Math" panose="02040503050406030204" pitchFamily="18" charset="0"/>
                      </a:rPr>
                      <m:t>𝑡𝑠</m:t>
                    </m:r>
                    <m:r>
                      <a:rPr lang="en-US" sz="1400" i="1" dirty="0">
                        <a:latin typeface="Cambria Math" panose="02040503050406030204" pitchFamily="18" charset="0"/>
                      </a:rPr>
                      <m:t> </m:t>
                    </m:r>
                    <m:r>
                      <a:rPr lang="en-US" sz="1400" i="1" dirty="0" smtClean="0">
                        <a:latin typeface="Cambria Math" panose="02040503050406030204" pitchFamily="18" charset="0"/>
                      </a:rPr>
                      <m:t>𝑓𝑜𝑟</m:t>
                    </m:r>
                    <m:r>
                      <a:rPr lang="en-US" sz="1400" i="1" dirty="0">
                        <a:latin typeface="Cambria Math" panose="02040503050406030204" pitchFamily="18" charset="0"/>
                      </a:rPr>
                      <m:t> </m:t>
                    </m:r>
                    <m:r>
                      <a:rPr lang="en-US" sz="1400" i="1" dirty="0" smtClean="0">
                        <a:latin typeface="Cambria Math" panose="02040503050406030204" pitchFamily="18" charset="0"/>
                      </a:rPr>
                      <m:t>𝑒𝑎𝑐</m:t>
                    </m:r>
                    <m:r>
                      <a:rPr lang="en-US" sz="1400" i="1" dirty="0" smtClean="0">
                        <a:latin typeface="Cambria Math" panose="02040503050406030204" pitchFamily="18" charset="0"/>
                      </a:rPr>
                      <m:t>h</m:t>
                    </m:r>
                    <m:r>
                      <a:rPr lang="en-US" sz="1400" i="1" dirty="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 – </m:t>
                    </m:r>
                    <m:r>
                      <a:rPr lang="en-US" sz="1400" i="1" dirty="0" smtClean="0">
                        <a:latin typeface="Cambria Math" panose="02040503050406030204" pitchFamily="18" charset="0"/>
                      </a:rPr>
                      <m:t>𝑎𝑛𝑑</m:t>
                    </m:r>
                    <m:r>
                      <a:rPr lang="en-US" sz="1400" i="1" dirty="0" smtClean="0">
                        <a:latin typeface="Cambria Math" panose="02040503050406030204" pitchFamily="18" charset="0"/>
                      </a:rPr>
                      <m:t> </m:t>
                    </m:r>
                    <m:r>
                      <a:rPr lang="en-US" sz="1400" i="1" dirty="0" smtClean="0">
                        <a:latin typeface="Cambria Math" panose="02040503050406030204" pitchFamily="18" charset="0"/>
                      </a:rPr>
                      <m:t>𝑡𝑜</m:t>
                    </m:r>
                    <m:r>
                      <a:rPr lang="en-US" sz="1400" i="1" dirty="0" smtClean="0">
                        <a:latin typeface="Cambria Math" panose="02040503050406030204" pitchFamily="18" charset="0"/>
                      </a:rPr>
                      <m:t> </m:t>
                    </m:r>
                    <m:r>
                      <a:rPr lang="en-US" sz="1400" i="1" dirty="0" smtClean="0">
                        <a:latin typeface="Cambria Math" panose="02040503050406030204" pitchFamily="18" charset="0"/>
                      </a:rPr>
                      <m:t>𝑚𝑢𝑙𝑡𝑖𝑝𝑙𝑦</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𝑙𝑜𝑠𝑠</m:t>
                    </m:r>
                    <m:r>
                      <a:rPr lang="en-US" sz="1400" i="1" dirty="0" smtClean="0">
                        <a:latin typeface="Cambria Math" panose="02040503050406030204" pitchFamily="18" charset="0"/>
                      </a:rPr>
                      <m:t> </m:t>
                    </m:r>
                    <m:r>
                      <a:rPr lang="en-US" sz="1400" i="1" dirty="0" smtClean="0">
                        <a:latin typeface="Cambria Math" panose="02040503050406030204" pitchFamily="18" charset="0"/>
                      </a:rPr>
                      <m:t>𝑏𝑦</m:t>
                    </m:r>
                    <m:r>
                      <a:rPr lang="en-US" sz="1400" i="1" dirty="0" smtClean="0">
                        <a:latin typeface="Cambria Math" panose="02040503050406030204" pitchFamily="18" charset="0"/>
                      </a:rPr>
                      <m:t> </m:t>
                    </m:r>
                    <m:r>
                      <a:rPr lang="en-US" sz="1400" i="1" dirty="0" smtClean="0">
                        <a:latin typeface="Cambria Math" panose="02040503050406030204" pitchFamily="18" charset="0"/>
                      </a:rPr>
                      <m:t>𝑖𝑡</m:t>
                    </m:r>
                    <m:r>
                      <a:rPr lang="en-US" sz="1400" i="1" dirty="0" smtClean="0">
                        <a:latin typeface="Cambria Math" panose="02040503050406030204" pitchFamily="18" charset="0"/>
                      </a:rPr>
                      <m:t>.</m:t>
                    </m:r>
                  </m:oMath>
                </a14:m>
                <a:endParaRPr lang="en-US" sz="1400" dirty="0"/>
              </a:p>
              <a:p>
                <a:pPr marL="1257300" lvl="2"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𝑁𝑜𝑟𝑚𝑎𝑙𝑖𝑧𝑒</m:t>
                    </m:r>
                    <m:r>
                      <a:rPr lang="en-US" sz="1400" i="1" dirty="0" smtClean="0">
                        <a:latin typeface="Cambria Math" panose="02040503050406030204" pitchFamily="18" charset="0"/>
                      </a:rPr>
                      <m:t> </m:t>
                    </m:r>
                    <m:r>
                      <a:rPr lang="en-US" sz="1400" i="1" dirty="0" smtClean="0">
                        <a:latin typeface="Cambria Math" panose="02040503050406030204" pitchFamily="18" charset="0"/>
                      </a:rPr>
                      <m:t>𝑏𝑦</m:t>
                    </m:r>
                    <m:r>
                      <a:rPr lang="en-US" sz="1400" i="1" dirty="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𝑠𝑖𝑧𝑒</m:t>
                    </m:r>
                    <m:r>
                      <a:rPr lang="en-US" sz="1400" i="1" dirty="0">
                        <a:latin typeface="Cambria Math" panose="02040503050406030204" pitchFamily="18" charset="0"/>
                      </a:rPr>
                      <m:t> </m:t>
                    </m:r>
                    <m:r>
                      <a:rPr lang="en-US" sz="1400" i="1" dirty="0" smtClean="0">
                        <a:latin typeface="Cambria Math" panose="02040503050406030204" pitchFamily="18" charset="0"/>
                      </a:rPr>
                      <m:t>𝑜𝑓𝑓</m:t>
                    </m:r>
                    <m:r>
                      <a:rPr lang="en-US" sz="1400" i="1" dirty="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𝑙𝑎𝑦𝑒𝑟</m:t>
                    </m:r>
                    <m:r>
                      <a:rPr lang="en-US" sz="1400" i="1" dirty="0" smtClean="0">
                        <a:latin typeface="Cambria Math" panose="02040503050406030204" pitchFamily="18" charset="0"/>
                      </a:rPr>
                      <m:t> </m:t>
                    </m:r>
                    <m:r>
                      <a:rPr lang="en-US" sz="1400" i="1" dirty="0" smtClean="0">
                        <a:latin typeface="Cambria Math" panose="02040503050406030204" pitchFamily="18" charset="0"/>
                      </a:rPr>
                      <m:t>𝑎𝑛𝑑</m:t>
                    </m:r>
                    <m:r>
                      <a:rPr lang="en-US" sz="1400" i="1" dirty="0" smtClean="0">
                        <a:latin typeface="Cambria Math" panose="02040503050406030204" pitchFamily="18" charset="0"/>
                      </a:rPr>
                      <m:t> </m:t>
                    </m:r>
                    <m:r>
                      <a:rPr lang="en-US" sz="1400" i="1" dirty="0" smtClean="0">
                        <a:latin typeface="Cambria Math" panose="02040503050406030204" pitchFamily="18" charset="0"/>
                      </a:rPr>
                      <m:t>𝑎𝑑𝑑</m:t>
                    </m:r>
                    <m:r>
                      <a:rPr lang="en-US" sz="1400" i="1" dirty="0" smtClean="0">
                        <a:latin typeface="Cambria Math" panose="02040503050406030204" pitchFamily="18" charset="0"/>
                      </a:rPr>
                      <m:t> </m:t>
                    </m:r>
                    <m:r>
                      <a:rPr lang="en-US" sz="1400" i="1" dirty="0" smtClean="0">
                        <a:latin typeface="Cambria Math" panose="02040503050406030204" pitchFamily="18" charset="0"/>
                      </a:rPr>
                      <m:t>𝑡𝑜</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𝑤</m:t>
                    </m:r>
                    <m:r>
                      <a:rPr lang="en-US" sz="1400" i="1" dirty="0" smtClean="0">
                        <a:latin typeface="Cambria Math" panose="02040503050406030204" pitchFamily="18" charset="0"/>
                      </a:rPr>
                      <m:t>h</m:t>
                    </m:r>
                    <m:r>
                      <a:rPr lang="en-US" sz="1400" i="1" dirty="0" smtClean="0">
                        <a:latin typeface="Cambria Math" panose="02040503050406030204" pitchFamily="18" charset="0"/>
                      </a:rPr>
                      <m:t>𝑜𝑙𝑒</m:t>
                    </m:r>
                    <m:r>
                      <a:rPr lang="en-US" sz="1400" i="1" dirty="0" smtClean="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smtClean="0">
                        <a:latin typeface="Cambria Math" panose="02040503050406030204" pitchFamily="18" charset="0"/>
                      </a:rPr>
                      <m:t> </m:t>
                    </m:r>
                    <m:r>
                      <a:rPr lang="en-US" sz="1400" i="1" dirty="0" smtClean="0">
                        <a:latin typeface="Cambria Math" panose="02040503050406030204" pitchFamily="18" charset="0"/>
                      </a:rPr>
                      <m:t>𝑙𝑜𝑠𝑠</m:t>
                    </m:r>
                    <m:r>
                      <a:rPr lang="en-US" sz="1400" i="1" dirty="0" smtClean="0">
                        <a:latin typeface="Cambria Math" panose="02040503050406030204" pitchFamily="18" charset="0"/>
                      </a:rPr>
                      <m:t>. </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𝐶𝑜𝑚𝑏𝑖𝑛𝑒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𝑐𝑜𝑛𝑡𝑒𝑛𝑡</m:t>
                    </m:r>
                    <m:r>
                      <a:rPr lang="en-US" sz="1400" i="1" dirty="0">
                        <a:latin typeface="Cambria Math" panose="02040503050406030204" pitchFamily="18" charset="0"/>
                      </a:rPr>
                      <m:t> </m:t>
                    </m:r>
                    <m:r>
                      <a:rPr lang="en-US" sz="1400" i="1" dirty="0" smtClean="0">
                        <a:latin typeface="Cambria Math" panose="02040503050406030204" pitchFamily="18" charset="0"/>
                      </a:rPr>
                      <m:t>𝑙𝑜𝑠𝑠</m:t>
                    </m:r>
                    <m:r>
                      <a:rPr lang="en-US" sz="1400" i="1" dirty="0">
                        <a:latin typeface="Cambria Math" panose="02040503050406030204" pitchFamily="18" charset="0"/>
                      </a:rPr>
                      <m:t> </m:t>
                    </m:r>
                    <m:r>
                      <a:rPr lang="en-US" sz="1400" i="1" dirty="0" smtClean="0">
                        <a:latin typeface="Cambria Math" panose="02040503050406030204" pitchFamily="18" charset="0"/>
                      </a:rPr>
                      <m:t>𝑤𝑖𝑡</m:t>
                    </m:r>
                    <m:r>
                      <a:rPr lang="en-US" sz="1400" i="1" dirty="0" smtClean="0">
                        <a:latin typeface="Cambria Math" panose="02040503050406030204" pitchFamily="18" charset="0"/>
                      </a:rPr>
                      <m:t>h</m:t>
                    </m:r>
                    <m:r>
                      <a:rPr lang="en-US" sz="1400" i="1" dirty="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a:latin typeface="Cambria Math" panose="02040503050406030204" pitchFamily="18" charset="0"/>
                      </a:rPr>
                      <m:t> </m:t>
                    </m:r>
                    <m:r>
                      <a:rPr lang="en-US" sz="1400" i="1" dirty="0" smtClean="0">
                        <a:latin typeface="Cambria Math" panose="02040503050406030204" pitchFamily="18" charset="0"/>
                      </a:rPr>
                      <m:t>𝑠𝑡𝑦𝑙𝑒</m:t>
                    </m:r>
                    <m:r>
                      <a:rPr lang="en-US" sz="1400" i="1" dirty="0">
                        <a:latin typeface="Cambria Math" panose="02040503050406030204" pitchFamily="18" charset="0"/>
                      </a:rPr>
                      <m:t> </m:t>
                    </m:r>
                    <m:r>
                      <a:rPr lang="en-US" sz="1400" i="1" dirty="0" smtClean="0">
                        <a:latin typeface="Cambria Math" panose="02040503050406030204" pitchFamily="18" charset="0"/>
                      </a:rPr>
                      <m:t>𝑙𝑜𝑠𝑠</m:t>
                    </m:r>
                    <m:r>
                      <a:rPr lang="en-US" sz="1400" i="1" dirty="0">
                        <a:latin typeface="Cambria Math" panose="02040503050406030204" pitchFamily="18" charset="0"/>
                      </a:rPr>
                      <m:t> </m:t>
                    </m:r>
                    <m:r>
                      <a:rPr lang="en-US" sz="1400" i="1" dirty="0" smtClean="0">
                        <a:latin typeface="Cambria Math" panose="02040503050406030204" pitchFamily="18" charset="0"/>
                      </a:rPr>
                      <m:t>𝑚𝑢𝑙𝑡𝑖𝑝𝑙𝑦𝑖𝑛𝑔</m:t>
                    </m:r>
                    <m:r>
                      <a:rPr lang="en-US" sz="1400" i="1" dirty="0" smtClean="0">
                        <a:latin typeface="Cambria Math" panose="02040503050406030204" pitchFamily="18" charset="0"/>
                      </a:rPr>
                      <m:t> </m:t>
                    </m:r>
                    <m:r>
                      <a:rPr lang="en-US" sz="1400" i="1" dirty="0" smtClean="0">
                        <a:latin typeface="Cambria Math" panose="02040503050406030204" pitchFamily="18" charset="0"/>
                      </a:rPr>
                      <m:t>𝑏𝑦</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𝑐𝑜𝑟𝑒𝑙𝑎𝑡𝑒𝑑</m:t>
                    </m:r>
                    <m:r>
                      <a:rPr lang="en-US" sz="1400" i="1" dirty="0" smtClean="0">
                        <a:latin typeface="Cambria Math" panose="02040503050406030204" pitchFamily="18" charset="0"/>
                      </a:rPr>
                      <m:t> </m:t>
                    </m:r>
                    <m:r>
                      <a:rPr lang="en-US" sz="1400" i="1" dirty="0" smtClean="0">
                        <a:latin typeface="Cambria Math" panose="02040503050406030204" pitchFamily="18" charset="0"/>
                      </a:rPr>
                      <m:t>𝑤𝑒𝑖𝑔</m:t>
                    </m:r>
                    <m:r>
                      <a:rPr lang="en-US" sz="1400" i="1" dirty="0" smtClean="0">
                        <a:latin typeface="Cambria Math" panose="02040503050406030204" pitchFamily="18" charset="0"/>
                      </a:rPr>
                      <m:t>h</m:t>
                    </m:r>
                    <m:r>
                      <a:rPr lang="en-US" sz="1400" i="1" dirty="0" smtClean="0">
                        <a:latin typeface="Cambria Math" panose="02040503050406030204" pitchFamily="18" charset="0"/>
                      </a:rPr>
                      <m:t>𝑡𝑠</m:t>
                    </m:r>
                    <m:r>
                      <a:rPr lang="en-US" sz="1400" i="1" dirty="0" smtClean="0">
                        <a:latin typeface="Cambria Math" panose="02040503050406030204" pitchFamily="18" charset="0"/>
                      </a:rPr>
                      <m:t>.</m:t>
                    </m:r>
                  </m:oMath>
                </a14:m>
                <a:endParaRPr lang="en-US" sz="1400" dirty="0"/>
              </a:p>
              <a:p>
                <a:pPr marL="800100" lvl="1" indent="-342900">
                  <a:lnSpc>
                    <a:spcPct val="150000"/>
                  </a:lnSpc>
                  <a:buFont typeface="+mj-lt"/>
                  <a:buAutoNum type="arabicPeriod"/>
                </a:pPr>
                <a14:m>
                  <m:oMath xmlns:m="http://schemas.openxmlformats.org/officeDocument/2006/math">
                    <m:r>
                      <a:rPr lang="en-US" sz="1400" i="1" dirty="0" smtClean="0">
                        <a:latin typeface="Cambria Math" panose="02040503050406030204" pitchFamily="18" charset="0"/>
                      </a:rPr>
                      <m:t>𝑈𝑝𝑑𝑎𝑡𝑒</m:t>
                    </m:r>
                    <m:r>
                      <a:rPr lang="en-US" sz="1400" i="1" dirty="0" smtClean="0">
                        <a:latin typeface="Cambria Math" panose="02040503050406030204" pitchFamily="18" charset="0"/>
                      </a:rPr>
                      <m:t> </m:t>
                    </m:r>
                    <m:r>
                      <a:rPr lang="en-US" sz="1400" i="1" dirty="0" smtClean="0">
                        <a:latin typeface="Cambria Math" panose="02040503050406030204" pitchFamily="18" charset="0"/>
                      </a:rPr>
                      <m:t>𝑡</m:t>
                    </m:r>
                    <m:r>
                      <a:rPr lang="en-US" sz="1400" i="1" dirty="0" smtClean="0">
                        <a:latin typeface="Cambria Math" panose="02040503050406030204" pitchFamily="18" charset="0"/>
                      </a:rPr>
                      <m:t>h</m:t>
                    </m:r>
                    <m:r>
                      <a:rPr lang="en-US" sz="1400" i="1" dirty="0" smtClean="0">
                        <a:latin typeface="Cambria Math" panose="02040503050406030204" pitchFamily="18" charset="0"/>
                      </a:rPr>
                      <m:t>𝑒</m:t>
                    </m:r>
                    <m:r>
                      <a:rPr lang="en-US" sz="1400" i="1" dirty="0" smtClean="0">
                        <a:latin typeface="Cambria Math" panose="02040503050406030204" pitchFamily="18" charset="0"/>
                      </a:rPr>
                      <m:t> </m:t>
                    </m:r>
                    <m:r>
                      <a:rPr lang="en-US" sz="1400" i="1" dirty="0" smtClean="0">
                        <a:latin typeface="Cambria Math" panose="02040503050406030204" pitchFamily="18" charset="0"/>
                      </a:rPr>
                      <m:t>𝑡𝑎𝑟𝑔𝑒𝑡</m:t>
                    </m:r>
                    <m:r>
                      <a:rPr lang="en-US" sz="1400" i="1" dirty="0" smtClean="0">
                        <a:latin typeface="Cambria Math" panose="02040503050406030204" pitchFamily="18" charset="0"/>
                      </a:rPr>
                      <m:t> </m:t>
                    </m:r>
                    <m:r>
                      <a:rPr lang="en-US" sz="1400" i="1" dirty="0" smtClean="0">
                        <a:latin typeface="Cambria Math" panose="02040503050406030204" pitchFamily="18" charset="0"/>
                      </a:rPr>
                      <m:t>𝑝𝑖𝑐𝑡𝑢𝑟𝑒</m:t>
                    </m:r>
                    <m:r>
                      <a:rPr lang="en-US" sz="1400" i="1" dirty="0" smtClean="0">
                        <a:latin typeface="Cambria Math" panose="02040503050406030204" pitchFamily="18" charset="0"/>
                      </a:rPr>
                      <m:t>.</m:t>
                    </m:r>
                  </m:oMath>
                </a14:m>
                <a:endParaRPr lang="en-US" sz="1400" dirty="0"/>
              </a:p>
              <a:p>
                <a:pPr lvl="1"/>
                <a:endParaRPr lang="en-US" sz="1400" dirty="0"/>
              </a:p>
              <a:p>
                <a:pPr>
                  <a:lnSpc>
                    <a:spcPts val="1425"/>
                  </a:lnSpc>
                </a:pPr>
                <a:r>
                  <a:rPr lang="en-US" sz="1400" b="0" dirty="0">
                    <a:solidFill>
                      <a:srgbClr val="000000"/>
                    </a:solidFill>
                    <a:effectLst/>
                    <a:latin typeface="Courier New" panose="02070309020205020404" pitchFamily="49" charset="0"/>
                  </a:rPr>
                  <a:t>		</a:t>
                </a:r>
                <a:endParaRPr lang="en-IL" sz="1400" dirty="0"/>
              </a:p>
            </p:txBody>
          </p:sp>
        </mc:Choice>
        <mc:Fallback xmlns="">
          <p:sp>
            <p:nvSpPr>
              <p:cNvPr id="3" name="TextBox 2">
                <a:extLst>
                  <a:ext uri="{FF2B5EF4-FFF2-40B4-BE49-F238E27FC236}">
                    <a16:creationId xmlns:a16="http://schemas.microsoft.com/office/drawing/2014/main" id="{2D48E2E3-E6EF-CCBD-76A0-F5283D0A9F7F}"/>
                  </a:ext>
                </a:extLst>
              </p:cNvPr>
              <p:cNvSpPr txBox="1">
                <a:spLocks noRot="1" noChangeAspect="1" noMove="1" noResize="1" noEditPoints="1" noAdjustHandles="1" noChangeArrowheads="1" noChangeShapeType="1" noTextEdit="1"/>
              </p:cNvSpPr>
              <p:nvPr/>
            </p:nvSpPr>
            <p:spPr>
              <a:xfrm>
                <a:off x="969632" y="699609"/>
                <a:ext cx="10629133" cy="6067045"/>
              </a:xfrm>
              <a:prstGeom prst="rect">
                <a:avLst/>
              </a:prstGeom>
              <a:blipFill>
                <a:blip r:embed="rId2"/>
                <a:stretch>
                  <a:fillRect l="-115"/>
                </a:stretch>
              </a:blipFill>
            </p:spPr>
            <p:txBody>
              <a:bodyPr/>
              <a:lstStyle/>
              <a:p>
                <a:r>
                  <a:rPr lang="en-IL">
                    <a:noFill/>
                  </a:rPr>
                  <a:t> </a:t>
                </a:r>
              </a:p>
            </p:txBody>
          </p:sp>
        </mc:Fallback>
      </mc:AlternateContent>
    </p:spTree>
    <p:extLst>
      <p:ext uri="{BB962C8B-B14F-4D97-AF65-F5344CB8AC3E}">
        <p14:creationId xmlns:p14="http://schemas.microsoft.com/office/powerpoint/2010/main" val="1303379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E9026-A74F-1EBF-682B-9F8308FFD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DE07F-2F79-90F9-B63C-25E675108DCA}"/>
              </a:ext>
            </a:extLst>
          </p:cNvPr>
          <p:cNvSpPr>
            <a:spLocks noGrp="1"/>
          </p:cNvSpPr>
          <p:nvPr>
            <p:ph type="title"/>
          </p:nvPr>
        </p:nvSpPr>
        <p:spPr>
          <a:xfrm>
            <a:off x="700119" y="-119462"/>
            <a:ext cx="5556463" cy="913913"/>
          </a:xfrm>
        </p:spPr>
        <p:txBody>
          <a:bodyPr/>
          <a:lstStyle/>
          <a:p>
            <a:r>
              <a:rPr lang="en-US" dirty="0"/>
              <a:t>The whole process</a:t>
            </a:r>
            <a:endParaRPr lang="en-IL" dirty="0"/>
          </a:p>
        </p:txBody>
      </p:sp>
      <p:sp>
        <p:nvSpPr>
          <p:cNvPr id="4" name="TextBox 3">
            <a:extLst>
              <a:ext uri="{FF2B5EF4-FFF2-40B4-BE49-F238E27FC236}">
                <a16:creationId xmlns:a16="http://schemas.microsoft.com/office/drawing/2014/main" id="{6D383B14-EE9E-E419-EA76-300873FC75A1}"/>
              </a:ext>
            </a:extLst>
          </p:cNvPr>
          <p:cNvSpPr txBox="1"/>
          <p:nvPr/>
        </p:nvSpPr>
        <p:spPr>
          <a:xfrm>
            <a:off x="914400" y="1336801"/>
            <a:ext cx="10684365" cy="369332"/>
          </a:xfrm>
          <a:prstGeom prst="rect">
            <a:avLst/>
          </a:prstGeom>
          <a:noFill/>
        </p:spPr>
        <p:txBody>
          <a:bodyPr wrap="square" rtlCol="0">
            <a:spAutoFit/>
          </a:bodyPr>
          <a:lstStyle/>
          <a:p>
            <a:r>
              <a:rPr lang="en-US" dirty="0"/>
              <a:t> </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9A1CEF-5524-6DCB-30B4-27791756AC75}"/>
                  </a:ext>
                </a:extLst>
              </p:cNvPr>
              <p:cNvSpPr txBox="1"/>
              <p:nvPr/>
            </p:nvSpPr>
            <p:spPr>
              <a:xfrm>
                <a:off x="969632" y="699609"/>
                <a:ext cx="10629133" cy="1865895"/>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sz="1600" i="1" u="sng" dirty="0" smtClean="0">
                          <a:latin typeface="Cambria Math" panose="02040503050406030204" pitchFamily="18" charset="0"/>
                        </a:rPr>
                        <m:t>𝐶</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𝑜𝑜𝑠𝑒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𝑎</m:t>
                      </m:r>
                      <m:r>
                        <a:rPr lang="en-US" sz="1600" i="1" u="sng" dirty="0">
                          <a:latin typeface="Cambria Math" panose="02040503050406030204" pitchFamily="18" charset="0"/>
                        </a:rPr>
                        <m:t> </m:t>
                      </m:r>
                      <m:r>
                        <a:rPr lang="en-US" sz="1600" i="1" u="sng" dirty="0" smtClean="0">
                          <a:latin typeface="Cambria Math" panose="02040503050406030204" pitchFamily="18" charset="0"/>
                        </a:rPr>
                        <m:t>𝑝𝑟𝑒</m:t>
                      </m:r>
                      <m:r>
                        <a:rPr lang="en-US" sz="1600" i="1" u="sng" dirty="0" smtClean="0">
                          <a:latin typeface="Cambria Math" panose="02040503050406030204" pitchFamily="18" charset="0"/>
                        </a:rPr>
                        <m:t>−</m:t>
                      </m:r>
                      <m:r>
                        <a:rPr lang="en-US" sz="1600" i="1" u="sng" dirty="0" smtClean="0">
                          <a:latin typeface="Cambria Math" panose="02040503050406030204" pitchFamily="18" charset="0"/>
                        </a:rPr>
                        <m:t>𝑡𝑟𝑎𝑖𝑛𝑒𝑑</m:t>
                      </m:r>
                      <m:r>
                        <a:rPr lang="en-US" sz="1600" i="1" u="sng" dirty="0">
                          <a:latin typeface="Cambria Math" panose="02040503050406030204" pitchFamily="18" charset="0"/>
                        </a:rPr>
                        <m:t> </m:t>
                      </m:r>
                      <m:r>
                        <a:rPr lang="en-US" sz="1600" i="1" u="sng" dirty="0" smtClean="0">
                          <a:latin typeface="Cambria Math" panose="02040503050406030204" pitchFamily="18" charset="0"/>
                        </a:rPr>
                        <m:t>𝑐𝑜𝑛𝑣𝑜𝑙𝑢𝑡𝑖𝑜𝑛𝑎𝑙</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𝑚𝑜𝑑𝑒𝑙</m:t>
                      </m:r>
                      <m:r>
                        <a:rPr lang="en-US" sz="1600" i="1" u="sng" dirty="0" smtClean="0">
                          <a:latin typeface="Cambria Math" panose="02040503050406030204" pitchFamily="18" charset="0"/>
                        </a:rPr>
                        <m:t>. </m:t>
                      </m:r>
                    </m:oMath>
                  </m:oMathPara>
                </a14:m>
                <a:endParaRPr lang="en-US" sz="1600" u="sng" dirty="0"/>
              </a:p>
              <a:p>
                <a:pPr lvl="1">
                  <a:lnSpc>
                    <a:spcPct val="150000"/>
                  </a:lnSpc>
                </a:pPr>
                <a14:m>
                  <m:oMathPara xmlns:m="http://schemas.openxmlformats.org/officeDocument/2006/math">
                    <m:oMathParaPr>
                      <m:jc m:val="left"/>
                    </m:oMathParaPr>
                    <m:oMath xmlns:m="http://schemas.openxmlformats.org/officeDocument/2006/math">
                      <m:r>
                        <a:rPr lang="en-US" sz="1600" i="1" u="sng" dirty="0" smtClean="0">
                          <a:latin typeface="Cambria Math" panose="02040503050406030204" pitchFamily="18" charset="0"/>
                        </a:rPr>
                        <m:t>𝐶</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𝑜𝑜𝑠𝑒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𝑡</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𝑙𝑎𝑦𝑒𝑟𝑠</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𝑡</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𝑎𝑡</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𝑤𝑖𝑙𝑙</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𝑟𝑒𝑝𝑟𝑒𝑠𝑒𝑛𝑡</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𝑡</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𝑠𝑡𝑦𝑙𝑒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𝑎𝑛𝑑</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𝑡</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𝑙𝑎𝑦𝑒𝑟</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𝑡</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𝑎𝑡</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𝑤𝑖𝑙𝑙</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𝑟𝑒𝑝𝑟𝑒𝑠𝑒𝑛𝑡</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𝑡</m:t>
                      </m:r>
                      <m:r>
                        <a:rPr lang="en-US" sz="1600" i="1" u="sng" dirty="0" smtClean="0">
                          <a:latin typeface="Cambria Math" panose="02040503050406030204" pitchFamily="18" charset="0"/>
                        </a:rPr>
                        <m:t>h</m:t>
                      </m:r>
                      <m:r>
                        <a:rPr lang="en-US" sz="1600" i="1" u="sng" dirty="0" smtClean="0">
                          <a:latin typeface="Cambria Math" panose="02040503050406030204" pitchFamily="18" charset="0"/>
                        </a:rPr>
                        <m:t>𝑒</m:t>
                      </m:r>
                      <m:r>
                        <a:rPr lang="en-US" sz="1600" i="1" u="sng" dirty="0" smtClean="0">
                          <a:latin typeface="Cambria Math" panose="02040503050406030204" pitchFamily="18" charset="0"/>
                        </a:rPr>
                        <m:t> </m:t>
                      </m:r>
                      <m:r>
                        <a:rPr lang="en-US" sz="1600" i="1" u="sng" dirty="0" smtClean="0">
                          <a:latin typeface="Cambria Math" panose="02040503050406030204" pitchFamily="18" charset="0"/>
                        </a:rPr>
                        <m:t>𝑐𝑜𝑛𝑡𝑒𝑛𝑡</m:t>
                      </m:r>
                      <m:r>
                        <a:rPr lang="en-US" sz="1600" i="1" u="sng" dirty="0" smtClean="0">
                          <a:latin typeface="Cambria Math" panose="02040503050406030204" pitchFamily="18" charset="0"/>
                        </a:rPr>
                        <m:t>.</m:t>
                      </m:r>
                    </m:oMath>
                  </m:oMathPara>
                </a14:m>
                <a:endParaRPr lang="en-US" sz="1600" u="sng" dirty="0"/>
              </a:p>
              <a:p>
                <a:pPr lvl="1"/>
                <a:endParaRPr lang="en-US" dirty="0"/>
              </a:p>
              <a:p>
                <a:pPr lvl="1"/>
                <a:r>
                  <a:rPr lang="en-US" dirty="0"/>
                  <a:t>In order for us to understand which layers we should take, we can print the model architecture:</a:t>
                </a:r>
              </a:p>
              <a:p>
                <a:pPr lvl="1"/>
                <a:endParaRPr lang="en-US" dirty="0"/>
              </a:p>
              <a:p>
                <a:pPr>
                  <a:lnSpc>
                    <a:spcPts val="1425"/>
                  </a:lnSpc>
                </a:pPr>
                <a:r>
                  <a:rPr lang="en-US" b="0" dirty="0">
                    <a:solidFill>
                      <a:srgbClr val="000000"/>
                    </a:solidFill>
                    <a:effectLst/>
                    <a:latin typeface="Courier New" panose="02070309020205020404" pitchFamily="49" charset="0"/>
                  </a:rPr>
                  <a:t>		</a:t>
                </a:r>
                <a:endParaRPr lang="en-IL" dirty="0"/>
              </a:p>
            </p:txBody>
          </p:sp>
        </mc:Choice>
        <mc:Fallback xmlns="">
          <p:sp>
            <p:nvSpPr>
              <p:cNvPr id="3" name="TextBox 2">
                <a:extLst>
                  <a:ext uri="{FF2B5EF4-FFF2-40B4-BE49-F238E27FC236}">
                    <a16:creationId xmlns:a16="http://schemas.microsoft.com/office/drawing/2014/main" id="{379A1CEF-5524-6DCB-30B4-27791756AC75}"/>
                  </a:ext>
                </a:extLst>
              </p:cNvPr>
              <p:cNvSpPr txBox="1">
                <a:spLocks noRot="1" noChangeAspect="1" noMove="1" noResize="1" noEditPoints="1" noAdjustHandles="1" noChangeArrowheads="1" noChangeShapeType="1" noTextEdit="1"/>
              </p:cNvSpPr>
              <p:nvPr/>
            </p:nvSpPr>
            <p:spPr>
              <a:xfrm>
                <a:off x="969632" y="699609"/>
                <a:ext cx="10629133" cy="1865895"/>
              </a:xfrm>
              <a:prstGeom prst="rect">
                <a:avLst/>
              </a:prstGeom>
              <a:blipFill>
                <a:blip r:embed="rId2"/>
                <a:stretch>
                  <a:fillRect/>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72A00F11-0CA6-B9FC-448A-53CA704F70EE}"/>
              </a:ext>
            </a:extLst>
          </p:cNvPr>
          <p:cNvPicPr>
            <a:picLocks noChangeAspect="1"/>
          </p:cNvPicPr>
          <p:nvPr/>
        </p:nvPicPr>
        <p:blipFill>
          <a:blip r:embed="rId3"/>
          <a:srcRect b="18157"/>
          <a:stretch/>
        </p:blipFill>
        <p:spPr>
          <a:xfrm>
            <a:off x="7291847" y="2093995"/>
            <a:ext cx="4362150" cy="4672199"/>
          </a:xfrm>
          <a:prstGeom prst="rect">
            <a:avLst/>
          </a:prstGeom>
        </p:spPr>
      </p:pic>
      <p:sp>
        <p:nvSpPr>
          <p:cNvPr id="7" name="TextBox 6">
            <a:extLst>
              <a:ext uri="{FF2B5EF4-FFF2-40B4-BE49-F238E27FC236}">
                <a16:creationId xmlns:a16="http://schemas.microsoft.com/office/drawing/2014/main" id="{B5DEC5D3-CC18-E9EC-419A-907D291372D9}"/>
              </a:ext>
            </a:extLst>
          </p:cNvPr>
          <p:cNvSpPr txBox="1"/>
          <p:nvPr/>
        </p:nvSpPr>
        <p:spPr>
          <a:xfrm>
            <a:off x="1214202" y="2263515"/>
            <a:ext cx="5868649" cy="646331"/>
          </a:xfrm>
          <a:prstGeom prst="rect">
            <a:avLst/>
          </a:prstGeom>
          <a:noFill/>
        </p:spPr>
        <p:txBody>
          <a:bodyPr wrap="square" rtlCol="0">
            <a:spAutoFit/>
          </a:bodyPr>
          <a:lstStyle/>
          <a:p>
            <a:r>
              <a:rPr lang="en-US" dirty="0"/>
              <a:t>In vgg19 case, we will take layers 0, 5, 10, 19 as style layers.</a:t>
            </a:r>
          </a:p>
          <a:p>
            <a:r>
              <a:rPr lang="en-US" dirty="0"/>
              <a:t>And 21 as content layer.</a:t>
            </a:r>
            <a:endParaRPr lang="en-IL" dirty="0"/>
          </a:p>
        </p:txBody>
      </p:sp>
      <p:sp>
        <p:nvSpPr>
          <p:cNvPr id="8" name="TextBox 7">
            <a:extLst>
              <a:ext uri="{FF2B5EF4-FFF2-40B4-BE49-F238E27FC236}">
                <a16:creationId xmlns:a16="http://schemas.microsoft.com/office/drawing/2014/main" id="{3FA4F202-D2DD-3060-9049-C8C338D16E4E}"/>
              </a:ext>
            </a:extLst>
          </p:cNvPr>
          <p:cNvSpPr txBox="1"/>
          <p:nvPr/>
        </p:nvSpPr>
        <p:spPr>
          <a:xfrm>
            <a:off x="757003" y="3093474"/>
            <a:ext cx="6783049" cy="3062377"/>
          </a:xfrm>
          <a:prstGeom prst="rect">
            <a:avLst/>
          </a:prstGeom>
          <a:noFill/>
        </p:spPr>
        <p:txBody>
          <a:bodyPr wrap="square" rtlCol="0">
            <a:spAutoFit/>
          </a:bodyPr>
          <a:lstStyle/>
          <a:p>
            <a:pPr>
              <a:lnSpc>
                <a:spcPts val="1425"/>
              </a:lnSpc>
            </a:pPr>
            <a:r>
              <a:rPr lang="en-US" sz="1100" b="1" dirty="0">
                <a:solidFill>
                  <a:srgbClr val="0000FF"/>
                </a:solidFill>
                <a:effectLst/>
                <a:latin typeface="Courier New" panose="02070309020205020404" pitchFamily="49" charset="0"/>
              </a:rPr>
              <a:t>def</a:t>
            </a:r>
            <a:r>
              <a:rPr lang="en-US" sz="1100" b="1" dirty="0">
                <a:solidFill>
                  <a:srgbClr val="000000"/>
                </a:solidFill>
                <a:effectLst/>
                <a:latin typeface="Courier New" panose="02070309020205020404" pitchFamily="49" charset="0"/>
              </a:rPr>
              <a:t> </a:t>
            </a:r>
            <a:r>
              <a:rPr lang="en-US" sz="1100" b="1" dirty="0" err="1">
                <a:solidFill>
                  <a:srgbClr val="795E26"/>
                </a:solidFill>
                <a:effectLst/>
                <a:latin typeface="Courier New" panose="02070309020205020404" pitchFamily="49" charset="0"/>
              </a:rPr>
              <a:t>style_transfer</a:t>
            </a:r>
            <a:r>
              <a:rPr lang="en-US" sz="1100" b="1" dirty="0">
                <a:solidFill>
                  <a:srgbClr val="000000"/>
                </a:solidFill>
                <a:effectLst/>
                <a:latin typeface="Courier New" panose="02070309020205020404" pitchFamily="49" charset="0"/>
              </a:rPr>
              <a:t>(</a:t>
            </a:r>
            <a:r>
              <a:rPr lang="en-US" sz="1100" b="1" dirty="0">
                <a:solidFill>
                  <a:srgbClr val="001080"/>
                </a:solidFill>
                <a:effectLst/>
                <a:latin typeface="Courier New" panose="02070309020205020404" pitchFamily="49" charset="0"/>
              </a:rPr>
              <a:t>model</a:t>
            </a:r>
            <a:r>
              <a:rPr lang="en-US" sz="1100" b="1" dirty="0">
                <a:solidFill>
                  <a:srgbClr val="000000"/>
                </a:solidFill>
                <a:effectLst/>
                <a:latin typeface="Courier New" panose="02070309020205020404" pitchFamily="49" charset="0"/>
              </a:rPr>
              <a:t>, </a:t>
            </a:r>
            <a:r>
              <a:rPr lang="en-US" sz="1100" b="1" dirty="0" err="1">
                <a:solidFill>
                  <a:srgbClr val="001080"/>
                </a:solidFill>
                <a:effectLst/>
                <a:latin typeface="Courier New" panose="02070309020205020404" pitchFamily="49" charset="0"/>
              </a:rPr>
              <a:t>style_img_path</a:t>
            </a:r>
            <a:r>
              <a:rPr lang="en-US" sz="1100" b="1" dirty="0">
                <a:solidFill>
                  <a:srgbClr val="000000"/>
                </a:solidFill>
                <a:effectLst/>
                <a:latin typeface="Courier New" panose="02070309020205020404" pitchFamily="49" charset="0"/>
              </a:rPr>
              <a:t>, </a:t>
            </a:r>
            <a:r>
              <a:rPr lang="en-US" sz="1100" b="1" dirty="0" err="1">
                <a:solidFill>
                  <a:srgbClr val="001080"/>
                </a:solidFill>
                <a:effectLst/>
                <a:latin typeface="Courier New" panose="02070309020205020404" pitchFamily="49" charset="0"/>
              </a:rPr>
              <a:t>content_img_path</a:t>
            </a:r>
            <a:r>
              <a:rPr lang="en-US" sz="1100" b="1" dirty="0">
                <a:solidFill>
                  <a:srgbClr val="000000"/>
                </a:solidFill>
                <a:effectLst/>
                <a:latin typeface="Courier New" panose="02070309020205020404" pitchFamily="49" charset="0"/>
              </a:rPr>
              <a:t>, </a:t>
            </a:r>
            <a:r>
              <a:rPr lang="en-US" sz="1100" b="1" dirty="0" err="1">
                <a:solidFill>
                  <a:srgbClr val="001080"/>
                </a:solidFill>
                <a:effectLst/>
                <a:latin typeface="Courier New" panose="02070309020205020404" pitchFamily="49" charset="0"/>
              </a:rPr>
              <a:t>content_weight</a:t>
            </a:r>
            <a:r>
              <a:rPr lang="en-US" sz="1100" b="1" dirty="0">
                <a:solidFill>
                  <a:srgbClr val="000000"/>
                </a:solidFill>
                <a:effectLst/>
                <a:latin typeface="Courier New" panose="02070309020205020404" pitchFamily="49" charset="0"/>
              </a:rPr>
              <a:t>=</a:t>
            </a:r>
            <a:r>
              <a:rPr lang="en-US" sz="1100" b="1" dirty="0">
                <a:solidFill>
                  <a:srgbClr val="116644"/>
                </a:solidFill>
                <a:effectLst/>
                <a:latin typeface="Courier New" panose="02070309020205020404" pitchFamily="49" charset="0"/>
              </a:rPr>
              <a:t>1</a:t>
            </a:r>
            <a:r>
              <a:rPr lang="en-US" sz="1100" b="1" dirty="0">
                <a:solidFill>
                  <a:srgbClr val="000000"/>
                </a:solidFill>
                <a:effectLst/>
                <a:latin typeface="Courier New" panose="02070309020205020404" pitchFamily="49" charset="0"/>
              </a:rPr>
              <a:t>, </a:t>
            </a:r>
            <a:r>
              <a:rPr lang="en-US" sz="1100" b="1" dirty="0" err="1">
                <a:solidFill>
                  <a:srgbClr val="001080"/>
                </a:solidFill>
                <a:effectLst/>
                <a:latin typeface="Courier New" panose="02070309020205020404" pitchFamily="49" charset="0"/>
              </a:rPr>
              <a:t>style_weight</a:t>
            </a:r>
            <a:r>
              <a:rPr lang="en-US" sz="1100" b="1" dirty="0">
                <a:solidFill>
                  <a:srgbClr val="000000"/>
                </a:solidFill>
                <a:effectLst/>
                <a:latin typeface="Courier New" panose="02070309020205020404" pitchFamily="49" charset="0"/>
              </a:rPr>
              <a:t>=</a:t>
            </a:r>
            <a:r>
              <a:rPr lang="en-US" sz="1100" b="1" dirty="0">
                <a:solidFill>
                  <a:srgbClr val="116644"/>
                </a:solidFill>
                <a:effectLst/>
                <a:latin typeface="Courier New" panose="02070309020205020404" pitchFamily="49" charset="0"/>
              </a:rPr>
              <a:t>1e3</a:t>
            </a:r>
            <a:r>
              <a:rPr lang="en-US" sz="1100" b="1" dirty="0">
                <a:solidFill>
                  <a:srgbClr val="000000"/>
                </a:solidFill>
                <a:effectLst/>
                <a:latin typeface="Courier New" panose="02070309020205020404" pitchFamily="49" charset="0"/>
              </a:rPr>
              <a:t>, </a:t>
            </a:r>
            <a:r>
              <a:rPr lang="en-US" sz="1100" b="1" dirty="0" err="1">
                <a:solidFill>
                  <a:srgbClr val="001080"/>
                </a:solidFill>
                <a:effectLst/>
                <a:latin typeface="Courier New" panose="02070309020205020404" pitchFamily="49" charset="0"/>
              </a:rPr>
              <a:t>num_steps</a:t>
            </a:r>
            <a:r>
              <a:rPr lang="en-US" sz="1100" b="1" dirty="0">
                <a:solidFill>
                  <a:srgbClr val="000000"/>
                </a:solidFill>
                <a:effectLst/>
                <a:latin typeface="Courier New" panose="02070309020205020404" pitchFamily="49" charset="0"/>
              </a:rPr>
              <a:t>=</a:t>
            </a:r>
            <a:r>
              <a:rPr lang="en-US" sz="1100" b="1" dirty="0">
                <a:solidFill>
                  <a:srgbClr val="116644"/>
                </a:solidFill>
                <a:effectLst/>
                <a:latin typeface="Courier New" panose="02070309020205020404" pitchFamily="49" charset="0"/>
              </a:rPr>
              <a:t>5001</a:t>
            </a:r>
            <a:r>
              <a:rPr lang="en-US" sz="1100" b="1" dirty="0">
                <a:solidFill>
                  <a:srgbClr val="000000"/>
                </a:solidFill>
                <a:effectLst/>
                <a:latin typeface="Courier New" panose="02070309020205020404" pitchFamily="49" charset="0"/>
              </a:rPr>
              <a:t>, </a:t>
            </a:r>
            <a:r>
              <a:rPr lang="en-US" sz="1100" b="1" dirty="0" err="1">
                <a:solidFill>
                  <a:srgbClr val="001080"/>
                </a:solidFill>
                <a:effectLst/>
                <a:latin typeface="Courier New" panose="02070309020205020404" pitchFamily="49" charset="0"/>
              </a:rPr>
              <a:t>model_name</a:t>
            </a:r>
            <a:r>
              <a:rPr lang="en-US" sz="1100" b="1" dirty="0">
                <a:solidFill>
                  <a:srgbClr val="000000"/>
                </a:solidFill>
                <a:effectLst/>
                <a:latin typeface="Courier New" panose="02070309020205020404" pitchFamily="49" charset="0"/>
              </a:rPr>
              <a:t>=</a:t>
            </a:r>
            <a:r>
              <a:rPr lang="en-US" sz="1100" b="1" dirty="0">
                <a:solidFill>
                  <a:srgbClr val="A31515"/>
                </a:solidFill>
                <a:effectLst/>
                <a:latin typeface="Courier New" panose="02070309020205020404" pitchFamily="49" charset="0"/>
              </a:rPr>
              <a:t>'vgg19_pretrained’</a:t>
            </a:r>
            <a:r>
              <a:rPr lang="en-US" sz="1100" b="1" dirty="0">
                <a:solidFill>
                  <a:srgbClr val="000000"/>
                </a:solidFill>
                <a:effectLst/>
                <a:latin typeface="Courier New" panose="02070309020205020404" pitchFamily="49" charset="0"/>
              </a:rPr>
              <a:t>):</a:t>
            </a:r>
          </a:p>
          <a:p>
            <a:pPr>
              <a:lnSpc>
                <a:spcPts val="1425"/>
              </a:lnSpc>
            </a:pP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model = </a:t>
            </a:r>
            <a:r>
              <a:rPr lang="en-US" sz="1100" b="1" dirty="0" err="1">
                <a:solidFill>
                  <a:srgbClr val="000000"/>
                </a:solidFill>
                <a:effectLst/>
                <a:latin typeface="Courier New" panose="02070309020205020404" pitchFamily="49" charset="0"/>
              </a:rPr>
              <a:t>model.features</a:t>
            </a:r>
            <a:r>
              <a:rPr lang="en-US" sz="1100" b="1" dirty="0">
                <a:solidFill>
                  <a:srgbClr val="000000"/>
                </a:solidFill>
                <a:effectLst/>
                <a:latin typeface="Courier New" panose="02070309020205020404" pitchFamily="49" charset="0"/>
              </a:rPr>
              <a:t> #Gives us access to the layers of </a:t>
            </a:r>
            <a:r>
              <a:rPr lang="en-US" sz="1100" b="1" dirty="0">
                <a:solidFill>
                  <a:srgbClr val="000000"/>
                </a:solidFill>
                <a:latin typeface="Courier New" panose="02070309020205020404" pitchFamily="49" charset="0"/>
              </a:rPr>
              <a:t>features</a:t>
            </a:r>
          </a:p>
          <a:p>
            <a:pPr>
              <a:lnSpc>
                <a:spcPts val="1425"/>
              </a:lnSpc>
            </a:pP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layers = {</a:t>
            </a:r>
          </a:p>
          <a:p>
            <a:pPr>
              <a:lnSpc>
                <a:spcPts val="1425"/>
              </a:lnSpc>
            </a:pP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'0'</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'conv1_1'</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'5'</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'conv2_1'</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'10'</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'conv3_1'</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'19'</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'conv4_1'</a:t>
            </a:r>
            <a:r>
              <a:rPr lang="en-US" sz="1100" b="1" dirty="0">
                <a:solidFill>
                  <a:srgbClr val="000000"/>
                </a:solidFill>
                <a:effectLst/>
                <a:latin typeface="Courier New" panose="02070309020205020404" pitchFamily="49" charset="0"/>
              </a:rPr>
              <a:t>,</a:t>
            </a:r>
          </a:p>
          <a:p>
            <a:pPr>
              <a:lnSpc>
                <a:spcPts val="1425"/>
              </a:lnSpc>
            </a:pP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'21'</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'conv4_2'</a:t>
            </a: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a:t>
            </a:r>
          </a:p>
          <a:p>
            <a:pPr>
              <a:lnSpc>
                <a:spcPts val="1425"/>
              </a:lnSpc>
            </a:pP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style_weights</a:t>
            </a:r>
            <a:r>
              <a:rPr lang="en-US" sz="1100" b="1" dirty="0">
                <a:solidFill>
                  <a:srgbClr val="000000"/>
                </a:solidFill>
                <a:effectLst/>
                <a:latin typeface="Courier New" panose="02070309020205020404" pitchFamily="49" charset="0"/>
              </a:rPr>
              <a:t> = {</a:t>
            </a:r>
          </a:p>
          <a:p>
            <a:pPr>
              <a:lnSpc>
                <a:spcPts val="1425"/>
              </a:lnSpc>
            </a:pP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'conv1_1'</a:t>
            </a:r>
            <a:r>
              <a:rPr lang="en-US" sz="1100" b="1" dirty="0">
                <a:solidFill>
                  <a:srgbClr val="000000"/>
                </a:solidFill>
                <a:effectLst/>
                <a:latin typeface="Courier New" panose="02070309020205020404" pitchFamily="49" charset="0"/>
              </a:rPr>
              <a:t>: </a:t>
            </a:r>
            <a:r>
              <a:rPr lang="en-US" sz="1100" b="1" dirty="0">
                <a:solidFill>
                  <a:srgbClr val="116644"/>
                </a:solidFill>
                <a:effectLst/>
                <a:latin typeface="Courier New" panose="02070309020205020404" pitchFamily="49" charset="0"/>
              </a:rPr>
              <a:t>0.5</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'conv2_1'</a:t>
            </a:r>
            <a:r>
              <a:rPr lang="en-US" sz="1100" b="1" dirty="0">
                <a:solidFill>
                  <a:srgbClr val="000000"/>
                </a:solidFill>
                <a:effectLst/>
                <a:latin typeface="Courier New" panose="02070309020205020404" pitchFamily="49" charset="0"/>
              </a:rPr>
              <a:t>: </a:t>
            </a:r>
            <a:r>
              <a:rPr lang="en-US" sz="1100" b="1" dirty="0">
                <a:solidFill>
                  <a:srgbClr val="116644"/>
                </a:solidFill>
                <a:effectLst/>
                <a:latin typeface="Courier New" panose="02070309020205020404" pitchFamily="49" charset="0"/>
              </a:rPr>
              <a:t>0.5</a:t>
            </a:r>
            <a:r>
              <a:rPr lang="en-US" sz="1100" b="1" dirty="0">
                <a:solidFill>
                  <a:srgbClr val="000000"/>
                </a:solidFill>
                <a:effectLst/>
                <a:latin typeface="Courier New" panose="02070309020205020404" pitchFamily="49" charset="0"/>
              </a:rPr>
              <a:t>, </a:t>
            </a:r>
            <a:r>
              <a:rPr lang="en-US" sz="1100" b="1" dirty="0">
                <a:solidFill>
                  <a:srgbClr val="A31515"/>
                </a:solidFill>
                <a:effectLst/>
                <a:latin typeface="Courier New" panose="02070309020205020404" pitchFamily="49" charset="0"/>
              </a:rPr>
              <a:t>'conv3_1'</a:t>
            </a:r>
            <a:r>
              <a:rPr lang="en-US" sz="1100" b="1" dirty="0">
                <a:solidFill>
                  <a:srgbClr val="000000"/>
                </a:solidFill>
                <a:effectLst/>
                <a:latin typeface="Courier New" panose="02070309020205020404" pitchFamily="49" charset="0"/>
              </a:rPr>
              <a:t>: </a:t>
            </a:r>
            <a:r>
              <a:rPr lang="en-US" sz="1100" b="1" dirty="0">
                <a:solidFill>
                  <a:srgbClr val="116644"/>
                </a:solidFill>
                <a:effectLst/>
                <a:latin typeface="Courier New" panose="02070309020205020404" pitchFamily="49" charset="0"/>
              </a:rPr>
              <a:t>0.5</a:t>
            </a:r>
            <a:r>
              <a:rPr lang="en-US" sz="1100" b="1" dirty="0">
                <a:solidFill>
                  <a:srgbClr val="000000"/>
                </a:solidFill>
                <a:effectLst/>
                <a:latin typeface="Courier New" panose="02070309020205020404" pitchFamily="49" charset="0"/>
              </a:rPr>
              <a:t>,</a:t>
            </a:r>
            <a:r>
              <a:rPr lang="en-US" sz="1100" b="1" dirty="0">
                <a:solidFill>
                  <a:srgbClr val="A31515"/>
                </a:solidFill>
                <a:effectLst/>
                <a:latin typeface="Courier New" panose="02070309020205020404" pitchFamily="49" charset="0"/>
              </a:rPr>
              <a:t> 'conv4_1'</a:t>
            </a:r>
            <a:r>
              <a:rPr lang="en-US" sz="1100" b="1" dirty="0">
                <a:solidFill>
                  <a:srgbClr val="000000"/>
                </a:solidFill>
                <a:effectLst/>
                <a:latin typeface="Courier New" panose="02070309020205020404" pitchFamily="49" charset="0"/>
              </a:rPr>
              <a:t>: </a:t>
            </a:r>
            <a:r>
              <a:rPr lang="en-US" sz="1100" b="1" dirty="0">
                <a:solidFill>
                  <a:srgbClr val="116644"/>
                </a:solidFill>
                <a:effectLst/>
                <a:latin typeface="Courier New" panose="02070309020205020404" pitchFamily="49" charset="0"/>
              </a:rPr>
              <a:t>0.3</a:t>
            </a: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a:t>
            </a:r>
          </a:p>
          <a:p>
            <a:pPr>
              <a:lnSpc>
                <a:spcPts val="1425"/>
              </a:lnSpc>
            </a:pPr>
            <a:r>
              <a:rPr lang="en-US" sz="1100" b="1" dirty="0">
                <a:solidFill>
                  <a:srgbClr val="000000"/>
                </a:solidFill>
                <a:effectLst/>
                <a:latin typeface="Courier New" panose="02070309020205020404" pitchFamily="49" charset="0"/>
              </a:rPr>
              <a:t>        </a:t>
            </a:r>
          </a:p>
          <a:p>
            <a:pPr>
              <a:lnSpc>
                <a:spcPts val="1425"/>
              </a:lnSpc>
            </a:pPr>
            <a:r>
              <a:rPr lang="en-US" sz="1100" b="1"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content_layer</a:t>
            </a:r>
            <a:r>
              <a:rPr lang="en-US" sz="1100" b="1" dirty="0">
                <a:solidFill>
                  <a:srgbClr val="000000"/>
                </a:solidFill>
                <a:effectLst/>
                <a:latin typeface="Courier New" panose="02070309020205020404" pitchFamily="49" charset="0"/>
              </a:rPr>
              <a:t> = </a:t>
            </a:r>
            <a:r>
              <a:rPr lang="en-US" sz="1100" b="1" dirty="0">
                <a:solidFill>
                  <a:srgbClr val="A31515"/>
                </a:solidFill>
                <a:effectLst/>
                <a:latin typeface="Courier New" panose="02070309020205020404" pitchFamily="49" charset="0"/>
              </a:rPr>
              <a:t>'conv4_2'</a:t>
            </a:r>
            <a:endParaRPr lang="en-US" sz="1100" b="1" dirty="0">
              <a:solidFill>
                <a:srgbClr val="000000"/>
              </a:solidFill>
              <a:effectLst/>
              <a:latin typeface="Courier New" panose="02070309020205020404" pitchFamily="49" charset="0"/>
            </a:endParaRPr>
          </a:p>
          <a:p>
            <a:endParaRPr lang="en-IL" dirty="0"/>
          </a:p>
        </p:txBody>
      </p:sp>
    </p:spTree>
    <p:extLst>
      <p:ext uri="{BB962C8B-B14F-4D97-AF65-F5344CB8AC3E}">
        <p14:creationId xmlns:p14="http://schemas.microsoft.com/office/powerpoint/2010/main" val="36680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CBAC1-1A1C-34A4-193F-2BAF4DB74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B4907-2783-E845-E544-CDD3D69466B1}"/>
              </a:ext>
            </a:extLst>
          </p:cNvPr>
          <p:cNvSpPr>
            <a:spLocks noGrp="1"/>
          </p:cNvSpPr>
          <p:nvPr>
            <p:ph type="title"/>
          </p:nvPr>
        </p:nvSpPr>
        <p:spPr>
          <a:xfrm>
            <a:off x="700119" y="-119462"/>
            <a:ext cx="5556463" cy="913913"/>
          </a:xfrm>
        </p:spPr>
        <p:txBody>
          <a:bodyPr/>
          <a:lstStyle/>
          <a:p>
            <a:r>
              <a:rPr lang="en-US" dirty="0"/>
              <a:t>The whole process</a:t>
            </a:r>
            <a:endParaRPr lang="en-IL" dirty="0"/>
          </a:p>
        </p:txBody>
      </p:sp>
      <p:sp>
        <p:nvSpPr>
          <p:cNvPr id="4" name="TextBox 3">
            <a:extLst>
              <a:ext uri="{FF2B5EF4-FFF2-40B4-BE49-F238E27FC236}">
                <a16:creationId xmlns:a16="http://schemas.microsoft.com/office/drawing/2014/main" id="{902B8166-B0B1-596A-6054-9962BF0345C1}"/>
              </a:ext>
            </a:extLst>
          </p:cNvPr>
          <p:cNvSpPr txBox="1"/>
          <p:nvPr/>
        </p:nvSpPr>
        <p:spPr>
          <a:xfrm>
            <a:off x="914400" y="1336801"/>
            <a:ext cx="10684365" cy="369332"/>
          </a:xfrm>
          <a:prstGeom prst="rect">
            <a:avLst/>
          </a:prstGeom>
          <a:noFill/>
        </p:spPr>
        <p:txBody>
          <a:bodyPr wrap="square" rtlCol="0">
            <a:spAutoFit/>
          </a:bodyPr>
          <a:lstStyle/>
          <a:p>
            <a:r>
              <a:rPr lang="en-US" dirty="0"/>
              <a:t> </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6198A0-C4FC-FCC1-A548-B6B2F4F38671}"/>
                  </a:ext>
                </a:extLst>
              </p:cNvPr>
              <p:cNvSpPr txBox="1"/>
              <p:nvPr/>
            </p:nvSpPr>
            <p:spPr>
              <a:xfrm>
                <a:off x="969632" y="699609"/>
                <a:ext cx="10629133" cy="1311898"/>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sz="1600" i="1" dirty="0" smtClean="0">
                          <a:latin typeface="Cambria Math" panose="02040503050406030204" pitchFamily="18" charset="0"/>
                        </a:rPr>
                        <m:t>𝑈𝑠𝑖𝑛𝑔</m:t>
                      </m:r>
                      <m:r>
                        <a:rPr lang="en-US" sz="1600" i="1" dirty="0" smtClean="0">
                          <a:latin typeface="Cambria Math" panose="02040503050406030204" pitchFamily="18" charset="0"/>
                        </a:rPr>
                        <m:t> </m:t>
                      </m:r>
                      <m:r>
                        <a:rPr lang="en-US" sz="1600" i="1" dirty="0" smtClean="0">
                          <a:latin typeface="Cambria Math" panose="02040503050406030204" pitchFamily="18" charset="0"/>
                        </a:rPr>
                        <m:t>𝑡</m:t>
                      </m:r>
                      <m:r>
                        <a:rPr lang="en-US" sz="1600" i="1" dirty="0" smtClean="0">
                          <a:latin typeface="Cambria Math" panose="02040503050406030204" pitchFamily="18" charset="0"/>
                        </a:rPr>
                        <m:t>h</m:t>
                      </m:r>
                      <m:r>
                        <a:rPr lang="en-US" sz="1600" i="1" dirty="0" smtClean="0">
                          <a:latin typeface="Cambria Math" panose="02040503050406030204" pitchFamily="18" charset="0"/>
                        </a:rPr>
                        <m:t>𝑒</m:t>
                      </m:r>
                      <m:r>
                        <a:rPr lang="en-US" sz="1600" i="1" dirty="0">
                          <a:latin typeface="Cambria Math" panose="02040503050406030204" pitchFamily="18" charset="0"/>
                        </a:rPr>
                        <m:t> </m:t>
                      </m:r>
                      <m:r>
                        <a:rPr lang="en-US" sz="1600" i="1" dirty="0" smtClean="0">
                          <a:latin typeface="Cambria Math" panose="02040503050406030204" pitchFamily="18" charset="0"/>
                        </a:rPr>
                        <m:t>𝑚𝑜𝑑𝑒𝑙</m:t>
                      </m:r>
                      <m:r>
                        <a:rPr lang="en-US" sz="1600" i="1" dirty="0">
                          <a:latin typeface="Cambria Math" panose="02040503050406030204" pitchFamily="18" charset="0"/>
                        </a:rPr>
                        <m:t> </m:t>
                      </m:r>
                      <m:r>
                        <a:rPr lang="en-US" sz="1600" i="1" dirty="0" smtClean="0">
                          <a:latin typeface="Cambria Math" panose="02040503050406030204" pitchFamily="18" charset="0"/>
                        </a:rPr>
                        <m:t>𝑎𝑛𝑑</m:t>
                      </m:r>
                      <m:r>
                        <a:rPr lang="en-US" sz="1600" i="1" dirty="0">
                          <a:latin typeface="Cambria Math" panose="02040503050406030204" pitchFamily="18" charset="0"/>
                        </a:rPr>
                        <m:t> </m:t>
                      </m:r>
                      <m:r>
                        <a:rPr lang="en-US" sz="1600" i="1" dirty="0" smtClean="0">
                          <a:latin typeface="Cambria Math" panose="02040503050406030204" pitchFamily="18" charset="0"/>
                        </a:rPr>
                        <m:t>𝑐</m:t>
                      </m:r>
                      <m:r>
                        <a:rPr lang="en-US" sz="1600" i="1" dirty="0" smtClean="0">
                          <a:latin typeface="Cambria Math" panose="02040503050406030204" pitchFamily="18" charset="0"/>
                        </a:rPr>
                        <m:t>h</m:t>
                      </m:r>
                      <m:r>
                        <a:rPr lang="en-US" sz="1600" i="1" dirty="0" smtClean="0">
                          <a:latin typeface="Cambria Math" panose="02040503050406030204" pitchFamily="18" charset="0"/>
                        </a:rPr>
                        <m:t>𝑜𝑠𝑒𝑛</m:t>
                      </m:r>
                      <m:r>
                        <a:rPr lang="en-US" sz="1600" i="1" dirty="0">
                          <a:latin typeface="Cambria Math" panose="02040503050406030204" pitchFamily="18" charset="0"/>
                        </a:rPr>
                        <m:t> </m:t>
                      </m:r>
                      <m:r>
                        <a:rPr lang="en-US" sz="1600" i="1" dirty="0" smtClean="0">
                          <a:latin typeface="Cambria Math" panose="02040503050406030204" pitchFamily="18" charset="0"/>
                        </a:rPr>
                        <m:t>𝑙𝑎𝑦𝑒𝑟</m:t>
                      </m:r>
                      <m:r>
                        <a:rPr lang="en-US" sz="1600" i="1" dirty="0" smtClean="0">
                          <a:latin typeface="Cambria Math" panose="02040503050406030204" pitchFamily="18" charset="0"/>
                        </a:rPr>
                        <m:t> − </m:t>
                      </m:r>
                      <m:r>
                        <a:rPr lang="en-US" sz="1600" i="1" dirty="0" smtClean="0">
                          <a:latin typeface="Cambria Math" panose="02040503050406030204" pitchFamily="18" charset="0"/>
                        </a:rPr>
                        <m:t>𝑐𝑎𝑙𝑐𝑢𝑙𝑎𝑡𝑒</m:t>
                      </m:r>
                      <m:r>
                        <a:rPr lang="en-US" sz="1600" i="1" dirty="0" smtClean="0">
                          <a:latin typeface="Cambria Math" panose="02040503050406030204" pitchFamily="18" charset="0"/>
                        </a:rPr>
                        <m:t> </m:t>
                      </m:r>
                      <m:r>
                        <a:rPr lang="en-US" sz="1600" i="1" dirty="0" smtClean="0">
                          <a:latin typeface="Cambria Math" panose="02040503050406030204" pitchFamily="18" charset="0"/>
                        </a:rPr>
                        <m:t>𝑓𝑜𝑟</m:t>
                      </m:r>
                      <m:r>
                        <a:rPr lang="en-US" sz="1600" i="1" dirty="0" smtClean="0">
                          <a:latin typeface="Cambria Math" panose="02040503050406030204" pitchFamily="18" charset="0"/>
                        </a:rPr>
                        <m:t> </m:t>
                      </m:r>
                      <m:r>
                        <a:rPr lang="en-US" sz="1600" i="1" dirty="0" smtClean="0">
                          <a:latin typeface="Cambria Math" panose="02040503050406030204" pitchFamily="18" charset="0"/>
                        </a:rPr>
                        <m:t>𝑒𝑎𝑐</m:t>
                      </m:r>
                      <m:r>
                        <a:rPr lang="en-US" sz="1600" i="1" dirty="0" smtClean="0">
                          <a:latin typeface="Cambria Math" panose="02040503050406030204" pitchFamily="18" charset="0"/>
                        </a:rPr>
                        <m:t>h</m:t>
                      </m:r>
                      <m:r>
                        <a:rPr lang="en-US" sz="1600" i="1" dirty="0" smtClean="0">
                          <a:latin typeface="Cambria Math" panose="02040503050406030204" pitchFamily="18" charset="0"/>
                        </a:rPr>
                        <m:t> </m:t>
                      </m:r>
                      <m:r>
                        <a:rPr lang="en-US" sz="1600" i="1" dirty="0" smtClean="0">
                          <a:latin typeface="Cambria Math" panose="02040503050406030204" pitchFamily="18" charset="0"/>
                        </a:rPr>
                        <m:t>𝑝𝑖𝑐𝑡𝑢𝑟𝑒</m:t>
                      </m:r>
                      <m:r>
                        <a:rPr lang="en-US" sz="1600" i="1" dirty="0" smtClean="0">
                          <a:latin typeface="Cambria Math" panose="02040503050406030204" pitchFamily="18" charset="0"/>
                        </a:rPr>
                        <m:t> </m:t>
                      </m:r>
                      <m:r>
                        <a:rPr lang="en-US" sz="1600" i="1" dirty="0" smtClean="0">
                          <a:latin typeface="Cambria Math" panose="02040503050406030204" pitchFamily="18" charset="0"/>
                        </a:rPr>
                        <m:t>𝑖𝑡𝑠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𝑓𝑒𝑎𝑡𝑢𝑟𝑒</m:t>
                      </m:r>
                      <m:r>
                        <a:rPr lang="en-US" sz="1600" i="1" dirty="0" smtClean="0">
                          <a:latin typeface="Cambria Math" panose="02040503050406030204" pitchFamily="18" charset="0"/>
                        </a:rPr>
                        <m:t> </m:t>
                      </m:r>
                      <m:r>
                        <a:rPr lang="en-US" sz="1600" i="1" dirty="0" smtClean="0">
                          <a:latin typeface="Cambria Math" panose="02040503050406030204" pitchFamily="18" charset="0"/>
                        </a:rPr>
                        <m:t>𝑚𝑎𝑝</m:t>
                      </m:r>
                      <m:r>
                        <a:rPr lang="en-US" sz="1600" i="1" dirty="0" smtClean="0">
                          <a:latin typeface="Cambria Math" panose="02040503050406030204" pitchFamily="18" charset="0"/>
                        </a:rPr>
                        <m:t> </m:t>
                      </m:r>
                      <m:r>
                        <a:rPr lang="en-US" sz="1600" i="1" dirty="0" smtClean="0">
                          <a:latin typeface="Cambria Math" panose="02040503050406030204" pitchFamily="18" charset="0"/>
                        </a:rPr>
                        <m:t>𝑓𝑜𝑟</m:t>
                      </m:r>
                      <m:r>
                        <a:rPr lang="en-US" sz="1600" i="1" dirty="0" smtClean="0">
                          <a:latin typeface="Cambria Math" panose="02040503050406030204" pitchFamily="18" charset="0"/>
                        </a:rPr>
                        <m:t> </m:t>
                      </m:r>
                      <m:r>
                        <a:rPr lang="en-US" sz="1600" i="1" dirty="0" smtClean="0">
                          <a:latin typeface="Cambria Math" panose="02040503050406030204" pitchFamily="18" charset="0"/>
                        </a:rPr>
                        <m:t>𝑒𝑎𝑐</m:t>
                      </m:r>
                      <m:r>
                        <a:rPr lang="en-US" sz="1600" i="1" dirty="0" smtClean="0">
                          <a:latin typeface="Cambria Math" panose="02040503050406030204" pitchFamily="18" charset="0"/>
                        </a:rPr>
                        <m:t>h</m:t>
                      </m:r>
                      <m:r>
                        <a:rPr lang="en-US" sz="1600" i="1" dirty="0" smtClean="0">
                          <a:latin typeface="Cambria Math" panose="02040503050406030204" pitchFamily="18" charset="0"/>
                        </a:rPr>
                        <m:t> </m:t>
                      </m:r>
                      <m:r>
                        <a:rPr lang="en-US" sz="1600" i="1" dirty="0" smtClean="0">
                          <a:latin typeface="Cambria Math" panose="02040503050406030204" pitchFamily="18" charset="0"/>
                        </a:rPr>
                        <m:t>𝑐</m:t>
                      </m:r>
                      <m:r>
                        <a:rPr lang="en-US" sz="1600" i="1" dirty="0" smtClean="0">
                          <a:latin typeface="Cambria Math" panose="02040503050406030204" pitchFamily="18" charset="0"/>
                        </a:rPr>
                        <m:t>h</m:t>
                      </m:r>
                      <m:r>
                        <a:rPr lang="en-US" sz="1600" i="1" dirty="0" smtClean="0">
                          <a:latin typeface="Cambria Math" panose="02040503050406030204" pitchFamily="18" charset="0"/>
                        </a:rPr>
                        <m:t>𝑜𝑠𝑒𝑛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𝑙𝑎𝑦𝑒𝑟</m:t>
                      </m:r>
                      <m:r>
                        <a:rPr lang="en-US" sz="1600" i="1" dirty="0" smtClean="0">
                          <a:latin typeface="Cambria Math" panose="02040503050406030204" pitchFamily="18" charset="0"/>
                        </a:rPr>
                        <m:t>. </m:t>
                      </m:r>
                    </m:oMath>
                  </m:oMathPara>
                </a14:m>
                <a:endParaRPr lang="en-US" sz="1600" dirty="0"/>
              </a:p>
              <a:p>
                <a:pPr>
                  <a:lnSpc>
                    <a:spcPct val="150000"/>
                  </a:lnSpc>
                </a:pPr>
                <a14:m>
                  <m:oMathPara xmlns:m="http://schemas.openxmlformats.org/officeDocument/2006/math">
                    <m:oMathParaPr>
                      <m:jc m:val="left"/>
                    </m:oMathParaPr>
                    <m:oMath xmlns:m="http://schemas.openxmlformats.org/officeDocument/2006/math">
                      <m:r>
                        <a:rPr lang="en-US" sz="1600" i="1" dirty="0" smtClean="0">
                          <a:latin typeface="Cambria Math" panose="02040503050406030204" pitchFamily="18" charset="0"/>
                        </a:rPr>
                        <m:t>𝐷𝑒𝑓𝑖𝑛𝑒</m:t>
                      </m:r>
                      <m:r>
                        <a:rPr lang="en-US" sz="1600" i="1" dirty="0" smtClean="0">
                          <a:latin typeface="Cambria Math" panose="02040503050406030204" pitchFamily="18" charset="0"/>
                        </a:rPr>
                        <m:t> </m:t>
                      </m:r>
                      <m:r>
                        <a:rPr lang="en-US" sz="1600" i="1" dirty="0" smtClean="0">
                          <a:latin typeface="Cambria Math" panose="02040503050406030204" pitchFamily="18" charset="0"/>
                        </a:rPr>
                        <m:t>𝑡𝑎𝑟𝑔𝑒𝑡</m:t>
                      </m:r>
                      <m:r>
                        <a:rPr lang="en-US" sz="1600" i="1" dirty="0" smtClean="0">
                          <a:latin typeface="Cambria Math" panose="02040503050406030204" pitchFamily="18" charset="0"/>
                        </a:rPr>
                        <m:t> </m:t>
                      </m:r>
                      <m:r>
                        <a:rPr lang="en-US" sz="1600" i="1" dirty="0" smtClean="0">
                          <a:latin typeface="Cambria Math" panose="02040503050406030204" pitchFamily="18" charset="0"/>
                        </a:rPr>
                        <m:t>𝑝𝑖𝑐𝑡𝑢𝑟𝑒</m:t>
                      </m:r>
                      <m:r>
                        <a:rPr lang="en-US" sz="1600" i="1" dirty="0" smtClean="0">
                          <a:latin typeface="Cambria Math" panose="02040503050406030204" pitchFamily="18" charset="0"/>
                        </a:rPr>
                        <m:t> (</m:t>
                      </m:r>
                      <m:r>
                        <a:rPr lang="en-US" sz="1600" i="1" dirty="0" smtClean="0">
                          <a:latin typeface="Cambria Math" panose="02040503050406030204" pitchFamily="18" charset="0"/>
                        </a:rPr>
                        <m:t>𝑏𝑒𝑠𝑡</m:t>
                      </m:r>
                      <m:r>
                        <a:rPr lang="en-US" sz="1600" i="1" dirty="0" smtClean="0">
                          <a:latin typeface="Cambria Math" panose="02040503050406030204" pitchFamily="18" charset="0"/>
                        </a:rPr>
                        <m:t> </m:t>
                      </m:r>
                      <m:r>
                        <a:rPr lang="en-US" sz="1600" i="1" dirty="0" smtClean="0">
                          <a:latin typeface="Cambria Math" panose="02040503050406030204" pitchFamily="18" charset="0"/>
                        </a:rPr>
                        <m:t>𝑡𝑜</m:t>
                      </m:r>
                      <m:r>
                        <a:rPr lang="en-US" sz="1600" i="1" dirty="0" smtClean="0">
                          <a:latin typeface="Cambria Math" panose="02040503050406030204" pitchFamily="18" charset="0"/>
                        </a:rPr>
                        <m:t> </m:t>
                      </m:r>
                      <m:r>
                        <a:rPr lang="en-US" sz="1600" i="1" dirty="0" smtClean="0">
                          <a:latin typeface="Cambria Math" panose="02040503050406030204" pitchFamily="18" charset="0"/>
                        </a:rPr>
                        <m:t>𝑗𝑢𝑠𝑡</m:t>
                      </m:r>
                      <m:r>
                        <a:rPr lang="en-US" sz="1600" i="1" dirty="0" smtClean="0">
                          <a:latin typeface="Cambria Math" panose="02040503050406030204" pitchFamily="18" charset="0"/>
                        </a:rPr>
                        <m:t> </m:t>
                      </m:r>
                      <m:r>
                        <a:rPr lang="en-US" sz="1600" i="1" dirty="0" smtClean="0">
                          <a:latin typeface="Cambria Math" panose="02040503050406030204" pitchFamily="18" charset="0"/>
                        </a:rPr>
                        <m:t>𝑐𝑙𝑜𝑛𝑒</m:t>
                      </m:r>
                      <m:r>
                        <a:rPr lang="en-US" sz="1600" i="1" dirty="0" smtClean="0">
                          <a:latin typeface="Cambria Math" panose="02040503050406030204" pitchFamily="18" charset="0"/>
                        </a:rPr>
                        <m:t> </m:t>
                      </m:r>
                      <m:r>
                        <a:rPr lang="en-US" sz="1600" i="1" dirty="0" smtClean="0">
                          <a:latin typeface="Cambria Math" panose="02040503050406030204" pitchFamily="18" charset="0"/>
                        </a:rPr>
                        <m:t>𝑦𝑜𝑢𝑟</m:t>
                      </m:r>
                      <m:r>
                        <a:rPr lang="en-US" sz="1600" i="1" dirty="0" smtClean="0">
                          <a:latin typeface="Cambria Math" panose="02040503050406030204" pitchFamily="18" charset="0"/>
                        </a:rPr>
                        <m:t> </m:t>
                      </m:r>
                      <m:r>
                        <a:rPr lang="en-US" sz="1600" i="1" dirty="0" smtClean="0">
                          <a:latin typeface="Cambria Math" panose="02040503050406030204" pitchFamily="18" charset="0"/>
                        </a:rPr>
                        <m:t>𝑐𝑜𝑛𝑡𝑒𝑛𝑡</m:t>
                      </m:r>
                      <m:r>
                        <a:rPr lang="en-US" sz="1600" i="1" dirty="0" smtClean="0">
                          <a:latin typeface="Cambria Math" panose="02040503050406030204" pitchFamily="18" charset="0"/>
                        </a:rPr>
                        <m:t> </m:t>
                      </m:r>
                      <m:r>
                        <a:rPr lang="en-US" sz="1600" i="1" dirty="0" smtClean="0">
                          <a:latin typeface="Cambria Math" panose="02040503050406030204" pitchFamily="18" charset="0"/>
                        </a:rPr>
                        <m:t>𝑝𝑖𝑐𝑡𝑢𝑟𝑒</m:t>
                      </m:r>
                      <m:r>
                        <a:rPr lang="en-US" sz="1600" i="1" dirty="0" smtClean="0">
                          <a:latin typeface="Cambria Math" panose="02040503050406030204" pitchFamily="18" charset="0"/>
                        </a:rPr>
                        <m:t>).</m:t>
                      </m:r>
                    </m:oMath>
                  </m:oMathPara>
                </a14:m>
                <a:endParaRPr lang="en-US" sz="1600" dirty="0"/>
              </a:p>
              <a:p>
                <a:pPr lvl="1"/>
                <a:endParaRPr lang="en-US" dirty="0"/>
              </a:p>
              <a:p>
                <a:pPr>
                  <a:lnSpc>
                    <a:spcPts val="1425"/>
                  </a:lnSpc>
                </a:pPr>
                <a:r>
                  <a:rPr lang="en-US" b="0" dirty="0">
                    <a:solidFill>
                      <a:srgbClr val="000000"/>
                    </a:solidFill>
                    <a:effectLst/>
                    <a:latin typeface="Courier New" panose="02070309020205020404" pitchFamily="49" charset="0"/>
                  </a:rPr>
                  <a:t>		</a:t>
                </a:r>
                <a:endParaRPr lang="en-IL" dirty="0"/>
              </a:p>
            </p:txBody>
          </p:sp>
        </mc:Choice>
        <mc:Fallback xmlns="">
          <p:sp>
            <p:nvSpPr>
              <p:cNvPr id="3" name="TextBox 2">
                <a:extLst>
                  <a:ext uri="{FF2B5EF4-FFF2-40B4-BE49-F238E27FC236}">
                    <a16:creationId xmlns:a16="http://schemas.microsoft.com/office/drawing/2014/main" id="{916198A0-C4FC-FCC1-A548-B6B2F4F38671}"/>
                  </a:ext>
                </a:extLst>
              </p:cNvPr>
              <p:cNvSpPr txBox="1">
                <a:spLocks noRot="1" noChangeAspect="1" noMove="1" noResize="1" noEditPoints="1" noAdjustHandles="1" noChangeArrowheads="1" noChangeShapeType="1" noTextEdit="1"/>
              </p:cNvSpPr>
              <p:nvPr/>
            </p:nvSpPr>
            <p:spPr>
              <a:xfrm>
                <a:off x="969632" y="699609"/>
                <a:ext cx="10629133" cy="1311898"/>
              </a:xfrm>
              <a:prstGeom prst="rect">
                <a:avLst/>
              </a:prstGeom>
              <a:blipFill>
                <a:blip r:embed="rId2"/>
                <a:stretch>
                  <a:fillRect/>
                </a:stretch>
              </a:blipFill>
            </p:spPr>
            <p:txBody>
              <a:bodyPr/>
              <a:lstStyle/>
              <a:p>
                <a:r>
                  <a:rPr lang="en-IL">
                    <a:noFill/>
                  </a:rPr>
                  <a:t> </a:t>
                </a:r>
              </a:p>
            </p:txBody>
          </p:sp>
        </mc:Fallback>
      </mc:AlternateContent>
      <p:sp>
        <p:nvSpPr>
          <p:cNvPr id="5" name="TextBox 4">
            <a:extLst>
              <a:ext uri="{FF2B5EF4-FFF2-40B4-BE49-F238E27FC236}">
                <a16:creationId xmlns:a16="http://schemas.microsoft.com/office/drawing/2014/main" id="{99781470-BD12-424E-7BC9-19AA836DC41B}"/>
              </a:ext>
            </a:extLst>
          </p:cNvPr>
          <p:cNvSpPr txBox="1"/>
          <p:nvPr/>
        </p:nvSpPr>
        <p:spPr>
          <a:xfrm>
            <a:off x="969632" y="1521467"/>
            <a:ext cx="5958942" cy="2882840"/>
          </a:xfrm>
          <a:prstGeom prst="rect">
            <a:avLst/>
          </a:prstGeom>
          <a:noFill/>
        </p:spPr>
        <p:txBody>
          <a:bodyPr wrap="square" rtlCol="0">
            <a:spAutoFit/>
          </a:bodyPr>
          <a:lstStyle/>
          <a:p>
            <a:pPr>
              <a:lnSpc>
                <a:spcPts val="1425"/>
              </a:lnSpc>
            </a:pPr>
            <a:r>
              <a:rPr lang="en-US" sz="1100" b="1" dirty="0">
                <a:solidFill>
                  <a:srgbClr val="008000"/>
                </a:solidFill>
                <a:effectLst/>
                <a:latin typeface="Courier New" panose="02070309020205020404" pitchFamily="49" charset="0"/>
              </a:rPr>
              <a:t># Prepare model for evaluation, disabling gradient computation</a:t>
            </a: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model.to(device).</a:t>
            </a:r>
            <a:r>
              <a:rPr lang="en-US" sz="1100" b="1" dirty="0">
                <a:solidFill>
                  <a:srgbClr val="795E26"/>
                </a:solidFill>
                <a:effectLst/>
                <a:latin typeface="Courier New" panose="02070309020205020404" pitchFamily="49" charset="0"/>
              </a:rPr>
              <a:t>eval</a:t>
            </a:r>
            <a:r>
              <a:rPr lang="en-US" sz="1100" b="1" dirty="0">
                <a:solidFill>
                  <a:srgbClr val="000000"/>
                </a:solidFill>
                <a:effectLst/>
                <a:latin typeface="Courier New" panose="02070309020205020404" pitchFamily="49" charset="0"/>
              </a:rPr>
              <a:t>()</a:t>
            </a:r>
          </a:p>
          <a:p>
            <a:pPr>
              <a:lnSpc>
                <a:spcPts val="1425"/>
              </a:lnSpc>
            </a:pPr>
            <a:r>
              <a:rPr lang="en-US" sz="1100" b="1" dirty="0">
                <a:solidFill>
                  <a:srgbClr val="000000"/>
                </a:solidFill>
                <a:effectLst/>
                <a:latin typeface="Courier New" panose="02070309020205020404" pitchFamily="49" charset="0"/>
              </a:rPr>
              <a:t>    </a:t>
            </a:r>
            <a:r>
              <a:rPr lang="en-US" sz="1100" b="1" dirty="0">
                <a:solidFill>
                  <a:srgbClr val="AF00DB"/>
                </a:solidFill>
                <a:effectLst/>
                <a:latin typeface="Courier New" panose="02070309020205020404" pitchFamily="49" charset="0"/>
              </a:rPr>
              <a:t>for</a:t>
            </a:r>
            <a:r>
              <a:rPr lang="en-US" sz="1100" b="1" dirty="0">
                <a:solidFill>
                  <a:srgbClr val="000000"/>
                </a:solidFill>
                <a:effectLst/>
                <a:latin typeface="Courier New" panose="02070309020205020404" pitchFamily="49" charset="0"/>
              </a:rPr>
              <a:t> param </a:t>
            </a:r>
            <a:r>
              <a:rPr lang="en-US" sz="1100" b="1" dirty="0">
                <a:solidFill>
                  <a:srgbClr val="0000FF"/>
                </a:solidFill>
                <a:effectLst/>
                <a:latin typeface="Courier New" panose="02070309020205020404" pitchFamily="49" charset="0"/>
              </a:rPr>
              <a:t>in</a:t>
            </a:r>
            <a:r>
              <a:rPr lang="en-US" sz="1100" b="1"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model.parameters</a:t>
            </a:r>
            <a:r>
              <a:rPr lang="en-US" sz="1100" b="1" dirty="0">
                <a:solidFill>
                  <a:srgbClr val="000000"/>
                </a:solidFill>
                <a:effectLst/>
                <a:latin typeface="Courier New" panose="02070309020205020404" pitchFamily="49" charset="0"/>
              </a:rPr>
              <a:t>():</a:t>
            </a:r>
          </a:p>
          <a:p>
            <a:pPr>
              <a:lnSpc>
                <a:spcPts val="1425"/>
              </a:lnSpc>
            </a:pPr>
            <a:r>
              <a:rPr lang="en-US" sz="1100" b="1"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param.requires_grad</a:t>
            </a:r>
            <a:r>
              <a:rPr lang="en-US" sz="1100" b="1" dirty="0">
                <a:solidFill>
                  <a:srgbClr val="000000"/>
                </a:solidFill>
                <a:effectLst/>
                <a:latin typeface="Courier New" panose="02070309020205020404" pitchFamily="49" charset="0"/>
              </a:rPr>
              <a:t>_(</a:t>
            </a:r>
            <a:r>
              <a:rPr lang="en-US" sz="1100" b="1" dirty="0">
                <a:solidFill>
                  <a:srgbClr val="0000FF"/>
                </a:solidFill>
                <a:effectLst/>
                <a:latin typeface="Courier New" panose="02070309020205020404" pitchFamily="49" charset="0"/>
              </a:rPr>
              <a:t>False</a:t>
            </a:r>
            <a:r>
              <a:rPr lang="en-US" sz="1100" b="1" dirty="0">
                <a:solidFill>
                  <a:srgbClr val="000000"/>
                </a:solidFill>
                <a:effectLst/>
                <a:latin typeface="Courier New" panose="02070309020205020404" pitchFamily="49" charset="0"/>
              </a:rPr>
              <a:t>)</a:t>
            </a:r>
          </a:p>
          <a:p>
            <a:pPr>
              <a:lnSpc>
                <a:spcPts val="1425"/>
              </a:lnSpc>
            </a:pPr>
            <a:br>
              <a:rPr lang="en-US" sz="1100" b="1" dirty="0">
                <a:solidFill>
                  <a:srgbClr val="000000"/>
                </a:solidFill>
                <a:effectLst/>
                <a:latin typeface="Courier New" panose="02070309020205020404" pitchFamily="49" charset="0"/>
              </a:rPr>
            </a:br>
            <a:r>
              <a:rPr lang="en-US" sz="1100" b="1" dirty="0">
                <a:solidFill>
                  <a:srgbClr val="000000"/>
                </a:solidFill>
                <a:effectLst/>
                <a:latin typeface="Courier New" panose="02070309020205020404" pitchFamily="49" charset="0"/>
              </a:rPr>
              <a:t>    </a:t>
            </a:r>
            <a:r>
              <a:rPr lang="en-US" sz="1100" b="1" dirty="0">
                <a:solidFill>
                  <a:srgbClr val="008000"/>
                </a:solidFill>
                <a:effectLst/>
                <a:latin typeface="Courier New" panose="02070309020205020404" pitchFamily="49" charset="0"/>
              </a:rPr>
              <a:t># Load and preprocess the content and style images</a:t>
            </a: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content = </a:t>
            </a:r>
            <a:r>
              <a:rPr lang="en-US" sz="1100" b="1" dirty="0" err="1">
                <a:solidFill>
                  <a:srgbClr val="000000"/>
                </a:solidFill>
                <a:effectLst/>
                <a:latin typeface="Courier New" panose="02070309020205020404" pitchFamily="49" charset="0"/>
              </a:rPr>
              <a:t>load_image</a:t>
            </a:r>
            <a:r>
              <a:rPr lang="en-US" sz="1100" b="1" dirty="0">
                <a:solidFill>
                  <a:srgbClr val="000000"/>
                </a:solidFill>
                <a:effectLst/>
                <a:latin typeface="Courier New" panose="02070309020205020404" pitchFamily="49" charset="0"/>
              </a:rPr>
              <a:t>(</a:t>
            </a:r>
            <a:r>
              <a:rPr lang="en-US" sz="1100" b="1" dirty="0" err="1">
                <a:solidFill>
                  <a:srgbClr val="000000"/>
                </a:solidFill>
                <a:effectLst/>
                <a:latin typeface="Courier New" panose="02070309020205020404" pitchFamily="49" charset="0"/>
              </a:rPr>
              <a:t>content_img_path</a:t>
            </a:r>
            <a:r>
              <a:rPr lang="en-US" sz="1100" b="1" dirty="0">
                <a:solidFill>
                  <a:srgbClr val="000000"/>
                </a:solidFill>
                <a:effectLst/>
                <a:latin typeface="Courier New" panose="02070309020205020404" pitchFamily="49" charset="0"/>
              </a:rPr>
              <a:t>).to(device)</a:t>
            </a:r>
          </a:p>
          <a:p>
            <a:pPr>
              <a:lnSpc>
                <a:spcPts val="1425"/>
              </a:lnSpc>
            </a:pPr>
            <a:r>
              <a:rPr lang="en-US" sz="1100" b="1" dirty="0">
                <a:solidFill>
                  <a:srgbClr val="000000"/>
                </a:solidFill>
                <a:effectLst/>
                <a:latin typeface="Courier New" panose="02070309020205020404" pitchFamily="49" charset="0"/>
              </a:rPr>
              <a:t>    style = </a:t>
            </a:r>
            <a:r>
              <a:rPr lang="en-US" sz="1100" b="1" dirty="0" err="1">
                <a:solidFill>
                  <a:srgbClr val="000000"/>
                </a:solidFill>
                <a:effectLst/>
                <a:latin typeface="Courier New" panose="02070309020205020404" pitchFamily="49" charset="0"/>
              </a:rPr>
              <a:t>load_image</a:t>
            </a:r>
            <a:r>
              <a:rPr lang="en-US" sz="1100" b="1" dirty="0">
                <a:solidFill>
                  <a:srgbClr val="000000"/>
                </a:solidFill>
                <a:effectLst/>
                <a:latin typeface="Courier New" panose="02070309020205020404" pitchFamily="49" charset="0"/>
              </a:rPr>
              <a:t>(</a:t>
            </a:r>
            <a:r>
              <a:rPr lang="en-US" sz="1100" b="1" dirty="0" err="1">
                <a:solidFill>
                  <a:srgbClr val="000000"/>
                </a:solidFill>
                <a:effectLst/>
                <a:latin typeface="Courier New" panose="02070309020205020404" pitchFamily="49" charset="0"/>
              </a:rPr>
              <a:t>style_img_path</a:t>
            </a:r>
            <a:r>
              <a:rPr lang="en-US" sz="1100" b="1" dirty="0">
                <a:solidFill>
                  <a:srgbClr val="000000"/>
                </a:solidFill>
                <a:effectLst/>
                <a:latin typeface="Courier New" panose="02070309020205020404" pitchFamily="49" charset="0"/>
              </a:rPr>
              <a:t>).to(device)</a:t>
            </a:r>
          </a:p>
          <a:p>
            <a:pPr>
              <a:lnSpc>
                <a:spcPts val="1425"/>
              </a:lnSpc>
            </a:pPr>
            <a:br>
              <a:rPr lang="en-US" sz="1100" b="1" dirty="0">
                <a:solidFill>
                  <a:srgbClr val="000000"/>
                </a:solidFill>
                <a:effectLst/>
                <a:latin typeface="Courier New" panose="02070309020205020404" pitchFamily="49" charset="0"/>
              </a:rPr>
            </a:br>
            <a:r>
              <a:rPr lang="en-US" sz="1100" b="1" dirty="0">
                <a:solidFill>
                  <a:srgbClr val="000000"/>
                </a:solidFill>
                <a:effectLst/>
                <a:latin typeface="Courier New" panose="02070309020205020404" pitchFamily="49" charset="0"/>
              </a:rPr>
              <a:t>    </a:t>
            </a:r>
            <a:r>
              <a:rPr lang="en-US" sz="1100" b="1" dirty="0">
                <a:solidFill>
                  <a:srgbClr val="008000"/>
                </a:solidFill>
                <a:effectLst/>
                <a:latin typeface="Courier New" panose="02070309020205020404" pitchFamily="49" charset="0"/>
              </a:rPr>
              <a:t># Extract features from content and style images</a:t>
            </a:r>
            <a:endParaRPr lang="en-US" sz="1100" b="1" dirty="0">
              <a:solidFill>
                <a:srgbClr val="000000"/>
              </a:solidFill>
              <a:effectLst/>
              <a:latin typeface="Courier New" panose="02070309020205020404" pitchFamily="49" charset="0"/>
            </a:endParaRPr>
          </a:p>
          <a:p>
            <a:pPr>
              <a:lnSpc>
                <a:spcPts val="1425"/>
              </a:lnSpc>
            </a:pPr>
            <a:r>
              <a:rPr lang="en-US" sz="1100" b="1"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content_features</a:t>
            </a:r>
            <a:r>
              <a:rPr lang="en-US" sz="1100" b="1" dirty="0">
                <a:solidFill>
                  <a:srgbClr val="000000"/>
                </a:solidFill>
                <a:effectLst/>
                <a:latin typeface="Courier New" panose="02070309020205020404" pitchFamily="49" charset="0"/>
              </a:rPr>
              <a:t> = </a:t>
            </a:r>
            <a:r>
              <a:rPr lang="en-US" sz="1100" b="1" dirty="0" err="1">
                <a:solidFill>
                  <a:srgbClr val="000000"/>
                </a:solidFill>
                <a:effectLst/>
                <a:latin typeface="Courier New" panose="02070309020205020404" pitchFamily="49" charset="0"/>
              </a:rPr>
              <a:t>get_features</a:t>
            </a:r>
            <a:r>
              <a:rPr lang="en-US" sz="1100" b="1" dirty="0">
                <a:solidFill>
                  <a:srgbClr val="000000"/>
                </a:solidFill>
                <a:effectLst/>
                <a:latin typeface="Courier New" panose="02070309020205020404" pitchFamily="49" charset="0"/>
              </a:rPr>
              <a:t>(content, model, layers)</a:t>
            </a:r>
          </a:p>
          <a:p>
            <a:pPr>
              <a:lnSpc>
                <a:spcPts val="1425"/>
              </a:lnSpc>
            </a:pPr>
            <a:r>
              <a:rPr lang="en-US" sz="1100" b="1" dirty="0">
                <a:solidFill>
                  <a:srgbClr val="000000"/>
                </a:solidFill>
                <a:effectLst/>
                <a:latin typeface="Courier New" panose="02070309020205020404" pitchFamily="49" charset="0"/>
              </a:rPr>
              <a:t>    </a:t>
            </a:r>
            <a:r>
              <a:rPr lang="en-US" sz="1100" b="1" dirty="0" err="1">
                <a:solidFill>
                  <a:srgbClr val="000000"/>
                </a:solidFill>
                <a:effectLst/>
                <a:latin typeface="Courier New" panose="02070309020205020404" pitchFamily="49" charset="0"/>
              </a:rPr>
              <a:t>style_features</a:t>
            </a:r>
            <a:r>
              <a:rPr lang="en-US" sz="1100" b="1" dirty="0">
                <a:solidFill>
                  <a:srgbClr val="000000"/>
                </a:solidFill>
                <a:effectLst/>
                <a:latin typeface="Courier New" panose="02070309020205020404" pitchFamily="49" charset="0"/>
              </a:rPr>
              <a:t> = </a:t>
            </a:r>
            <a:r>
              <a:rPr lang="en-US" sz="1100" b="1" dirty="0" err="1">
                <a:solidFill>
                  <a:srgbClr val="000000"/>
                </a:solidFill>
                <a:effectLst/>
                <a:latin typeface="Courier New" panose="02070309020205020404" pitchFamily="49" charset="0"/>
              </a:rPr>
              <a:t>get_features</a:t>
            </a:r>
            <a:r>
              <a:rPr lang="en-US" sz="1100" b="1" dirty="0">
                <a:solidFill>
                  <a:srgbClr val="000000"/>
                </a:solidFill>
                <a:effectLst/>
                <a:latin typeface="Courier New" panose="02070309020205020404" pitchFamily="49" charset="0"/>
              </a:rPr>
              <a:t>(style, model, layers)</a:t>
            </a:r>
          </a:p>
          <a:p>
            <a:pPr>
              <a:lnSpc>
                <a:spcPts val="1425"/>
              </a:lnSpc>
            </a:pPr>
            <a:r>
              <a:rPr lang="en-US" sz="1100" dirty="0">
                <a:solidFill>
                  <a:srgbClr val="000000"/>
                </a:solidFill>
                <a:latin typeface="Courier New" panose="02070309020205020404" pitchFamily="49" charset="0"/>
              </a:rPr>
              <a:t>    </a:t>
            </a:r>
            <a:r>
              <a:rPr lang="en-US" sz="1100" b="1" dirty="0">
                <a:solidFill>
                  <a:srgbClr val="000000"/>
                </a:solidFill>
                <a:effectLst/>
                <a:latin typeface="Courier New" panose="02070309020205020404" pitchFamily="49" charset="0"/>
              </a:rPr>
              <a:t>target = </a:t>
            </a:r>
            <a:r>
              <a:rPr lang="en-US" sz="1100" b="1" dirty="0" err="1">
                <a:solidFill>
                  <a:srgbClr val="000000"/>
                </a:solidFill>
                <a:effectLst/>
                <a:latin typeface="Courier New" panose="02070309020205020404" pitchFamily="49" charset="0"/>
              </a:rPr>
              <a:t>content.clone</a:t>
            </a:r>
            <a:r>
              <a:rPr lang="en-US" sz="1100" b="1" dirty="0">
                <a:solidFill>
                  <a:srgbClr val="000000"/>
                </a:solidFill>
                <a:effectLst/>
                <a:latin typeface="Courier New" panose="02070309020205020404" pitchFamily="49" charset="0"/>
              </a:rPr>
              <a:t>().</a:t>
            </a:r>
            <a:r>
              <a:rPr lang="en-US" sz="1100" b="1" dirty="0" err="1">
                <a:solidFill>
                  <a:srgbClr val="000000"/>
                </a:solidFill>
                <a:effectLst/>
                <a:latin typeface="Courier New" panose="02070309020205020404" pitchFamily="49" charset="0"/>
              </a:rPr>
              <a:t>requires_grad</a:t>
            </a:r>
            <a:r>
              <a:rPr lang="en-US" sz="1100" b="1" dirty="0">
                <a:solidFill>
                  <a:srgbClr val="000000"/>
                </a:solidFill>
                <a:effectLst/>
                <a:latin typeface="Courier New" panose="02070309020205020404" pitchFamily="49" charset="0"/>
              </a:rPr>
              <a:t>_(</a:t>
            </a:r>
            <a:r>
              <a:rPr lang="en-US" sz="1100" b="1" dirty="0">
                <a:solidFill>
                  <a:srgbClr val="0000FF"/>
                </a:solidFill>
                <a:effectLst/>
                <a:latin typeface="Courier New" panose="02070309020205020404" pitchFamily="49" charset="0"/>
              </a:rPr>
              <a:t>True</a:t>
            </a:r>
            <a:r>
              <a:rPr lang="en-US" sz="1100" b="1" dirty="0">
                <a:solidFill>
                  <a:srgbClr val="000000"/>
                </a:solidFill>
                <a:effectLst/>
                <a:latin typeface="Courier New" panose="02070309020205020404" pitchFamily="49" charset="0"/>
              </a:rPr>
              <a:t>).to(device)</a:t>
            </a:r>
          </a:p>
          <a:p>
            <a:pPr>
              <a:lnSpc>
                <a:spcPts val="1425"/>
              </a:lnSpc>
            </a:pPr>
            <a:endParaRPr lang="en-US" sz="1100" b="1" dirty="0">
              <a:solidFill>
                <a:srgbClr val="000000"/>
              </a:solidFill>
              <a:effectLst/>
              <a:latin typeface="Courier New" panose="02070309020205020404" pitchFamily="49" charset="0"/>
            </a:endParaRPr>
          </a:p>
          <a:p>
            <a:endParaRPr lang="en-IL" dirty="0"/>
          </a:p>
        </p:txBody>
      </p:sp>
      <p:sp>
        <p:nvSpPr>
          <p:cNvPr id="6" name="TextBox 5">
            <a:extLst>
              <a:ext uri="{FF2B5EF4-FFF2-40B4-BE49-F238E27FC236}">
                <a16:creationId xmlns:a16="http://schemas.microsoft.com/office/drawing/2014/main" id="{BD551614-1887-73FF-1CA9-34F23EDE5370}"/>
              </a:ext>
            </a:extLst>
          </p:cNvPr>
          <p:cNvSpPr txBox="1"/>
          <p:nvPr/>
        </p:nvSpPr>
        <p:spPr>
          <a:xfrm>
            <a:off x="5989627" y="3895671"/>
            <a:ext cx="6081682" cy="2882840"/>
          </a:xfrm>
          <a:prstGeom prst="rect">
            <a:avLst/>
          </a:prstGeom>
          <a:noFill/>
          <a:ln>
            <a:solidFill>
              <a:schemeClr val="tx2"/>
            </a:solidFill>
          </a:ln>
        </p:spPr>
        <p:txBody>
          <a:bodyPr wrap="square" rtlCol="0">
            <a:spAutoFit/>
          </a:bodyPr>
          <a:lstStyle/>
          <a:p>
            <a:pPr>
              <a:lnSpc>
                <a:spcPts val="1425"/>
              </a:lnSpc>
            </a:pPr>
            <a:r>
              <a:rPr lang="en-US" sz="1050" b="0" dirty="0">
                <a:solidFill>
                  <a:srgbClr val="0000FF"/>
                </a:solidFill>
                <a:effectLst/>
                <a:latin typeface="Courier New" panose="02070309020205020404" pitchFamily="49" charset="0"/>
              </a:rPr>
              <a:t>def</a:t>
            </a:r>
            <a:r>
              <a:rPr lang="en-US" sz="1050" b="0" dirty="0">
                <a:solidFill>
                  <a:srgbClr val="000000"/>
                </a:solidFill>
                <a:effectLst/>
                <a:latin typeface="Courier New" panose="02070309020205020404" pitchFamily="49" charset="0"/>
              </a:rPr>
              <a:t> </a:t>
            </a:r>
            <a:r>
              <a:rPr lang="en-US" sz="1050" b="0" dirty="0" err="1">
                <a:solidFill>
                  <a:srgbClr val="795E26"/>
                </a:solidFill>
                <a:effectLst/>
                <a:latin typeface="Courier New" panose="02070309020205020404" pitchFamily="49" charset="0"/>
              </a:rPr>
              <a:t>load_image</a:t>
            </a:r>
            <a:r>
              <a:rPr lang="en-US" sz="1050" b="0" dirty="0">
                <a:solidFill>
                  <a:srgbClr val="000000"/>
                </a:solidFill>
                <a:effectLst/>
                <a:latin typeface="Courier New" panose="02070309020205020404" pitchFamily="49" charset="0"/>
              </a:rPr>
              <a:t>(</a:t>
            </a:r>
            <a:r>
              <a:rPr lang="en-US" sz="1050" b="0" dirty="0" err="1">
                <a:solidFill>
                  <a:srgbClr val="001080"/>
                </a:solidFill>
                <a:effectLst/>
                <a:latin typeface="Courier New" panose="02070309020205020404" pitchFamily="49" charset="0"/>
              </a:rPr>
              <a:t>img_path</a:t>
            </a:r>
            <a:r>
              <a:rPr lang="en-US" sz="1050" b="0" dirty="0">
                <a:solidFill>
                  <a:srgbClr val="000000"/>
                </a:solidFill>
                <a:effectLst/>
                <a:latin typeface="Courier New" panose="02070309020205020404" pitchFamily="49" charset="0"/>
              </a:rPr>
              <a:t>, </a:t>
            </a:r>
            <a:r>
              <a:rPr lang="en-US" sz="1050" b="0" dirty="0">
                <a:solidFill>
                  <a:srgbClr val="001080"/>
                </a:solidFill>
                <a:effectLst/>
                <a:latin typeface="Courier New" panose="02070309020205020404" pitchFamily="49" charset="0"/>
              </a:rPr>
              <a:t>shape</a:t>
            </a:r>
            <a:r>
              <a:rPr lang="en-US" sz="1050" b="0" dirty="0">
                <a:solidFill>
                  <a:srgbClr val="000000"/>
                </a:solidFill>
                <a:effectLst/>
                <a:latin typeface="Courier New" panose="02070309020205020404" pitchFamily="49" charset="0"/>
              </a:rPr>
              <a:t>=(</a:t>
            </a:r>
            <a:r>
              <a:rPr lang="en-US" sz="1050" b="0" dirty="0">
                <a:solidFill>
                  <a:srgbClr val="116644"/>
                </a:solidFill>
                <a:effectLst/>
                <a:latin typeface="Courier New" panose="02070309020205020404" pitchFamily="49" charset="0"/>
              </a:rPr>
              <a:t>224</a:t>
            </a:r>
            <a:r>
              <a:rPr lang="en-US" sz="1050" b="0" dirty="0">
                <a:solidFill>
                  <a:srgbClr val="000000"/>
                </a:solidFill>
                <a:effectLst/>
                <a:latin typeface="Courier New" panose="02070309020205020404" pitchFamily="49" charset="0"/>
              </a:rPr>
              <a:t>, </a:t>
            </a:r>
            <a:r>
              <a:rPr lang="en-US" sz="1050" b="0" dirty="0">
                <a:solidFill>
                  <a:srgbClr val="116644"/>
                </a:solidFill>
                <a:effectLst/>
                <a:latin typeface="Courier New" panose="02070309020205020404" pitchFamily="49" charset="0"/>
              </a:rPr>
              <a:t>224</a:t>
            </a:r>
            <a:r>
              <a:rPr lang="en-US" sz="1050" b="0" dirty="0">
                <a:solidFill>
                  <a:srgbClr val="000000"/>
                </a:solidFill>
                <a:effectLst/>
                <a:latin typeface="Courier New" panose="02070309020205020404" pitchFamily="49" charset="0"/>
              </a:rPr>
              <a:t>)):</a:t>
            </a:r>
          </a:p>
          <a:p>
            <a:pPr>
              <a:lnSpc>
                <a:spcPts val="1425"/>
              </a:lnSpc>
            </a:pPr>
            <a:r>
              <a:rPr lang="en-US" sz="1050" b="0" dirty="0">
                <a:solidFill>
                  <a:srgbClr val="000000"/>
                </a:solidFill>
                <a:effectLst/>
                <a:latin typeface="Courier New" panose="02070309020205020404" pitchFamily="49" charset="0"/>
              </a:rPr>
              <a:t>    image = </a:t>
            </a:r>
            <a:r>
              <a:rPr lang="en-US" sz="1050" b="0" dirty="0" err="1">
                <a:solidFill>
                  <a:srgbClr val="000000"/>
                </a:solidFill>
                <a:effectLst/>
                <a:latin typeface="Courier New" panose="02070309020205020404" pitchFamily="49" charset="0"/>
              </a:rPr>
              <a:t>Image.</a:t>
            </a:r>
            <a:r>
              <a:rPr lang="en-US" sz="1050" b="0" dirty="0" err="1">
                <a:solidFill>
                  <a:srgbClr val="795E26"/>
                </a:solidFill>
                <a:effectLst/>
                <a:latin typeface="Courier New" panose="02070309020205020404" pitchFamily="49" charset="0"/>
              </a:rPr>
              <a:t>open</a:t>
            </a:r>
            <a:r>
              <a:rPr lang="en-US" sz="1050" b="0" dirty="0">
                <a:solidFill>
                  <a:srgbClr val="000000"/>
                </a:solidFill>
                <a:effectLst/>
                <a:latin typeface="Courier New" panose="02070309020205020404" pitchFamily="49" charset="0"/>
              </a:rPr>
              <a:t>(</a:t>
            </a:r>
            <a:r>
              <a:rPr lang="en-US" sz="1050" b="0" dirty="0" err="1">
                <a:solidFill>
                  <a:srgbClr val="000000"/>
                </a:solidFill>
                <a:effectLst/>
                <a:latin typeface="Courier New" panose="02070309020205020404" pitchFamily="49" charset="0"/>
              </a:rPr>
              <a:t>img_path</a:t>
            </a:r>
            <a:r>
              <a:rPr lang="en-US" sz="1050" b="0" dirty="0">
                <a:solidFill>
                  <a:srgbClr val="000000"/>
                </a:solidFill>
                <a:effectLst/>
                <a:latin typeface="Courier New" panose="02070309020205020404" pitchFamily="49" charset="0"/>
              </a:rPr>
              <a:t>).convert(</a:t>
            </a:r>
            <a:r>
              <a:rPr lang="en-US" sz="1050" b="0" dirty="0">
                <a:solidFill>
                  <a:srgbClr val="A31515"/>
                </a:solidFill>
                <a:effectLst/>
                <a:latin typeface="Courier New" panose="02070309020205020404" pitchFamily="49" charset="0"/>
              </a:rPr>
              <a:t>'RGB'</a:t>
            </a:r>
            <a:r>
              <a:rPr lang="en-US" sz="1050" b="0" dirty="0">
                <a:solidFill>
                  <a:srgbClr val="000000"/>
                </a:solidFill>
                <a:effectLst/>
                <a:latin typeface="Courier New" panose="02070309020205020404" pitchFamily="49" charset="0"/>
              </a:rPr>
              <a:t>)</a:t>
            </a:r>
          </a:p>
          <a:p>
            <a:pPr>
              <a:lnSpc>
                <a:spcPts val="1425"/>
              </a:lnSpc>
            </a:pPr>
            <a:br>
              <a:rPr lang="en-US" sz="1050" b="0" dirty="0">
                <a:solidFill>
                  <a:srgbClr val="000000"/>
                </a:solidFill>
                <a:effectLst/>
                <a:latin typeface="Courier New" panose="02070309020205020404" pitchFamily="49" charset="0"/>
              </a:rPr>
            </a:br>
            <a:r>
              <a:rPr lang="en-US" sz="1050" b="0" dirty="0">
                <a:solidFill>
                  <a:srgbClr val="000000"/>
                </a:solidFill>
                <a:effectLst/>
                <a:latin typeface="Courier New" panose="02070309020205020404" pitchFamily="49" charset="0"/>
              </a:rPr>
              <a:t>    </a:t>
            </a:r>
            <a:r>
              <a:rPr lang="en-US" sz="1050" b="0" dirty="0">
                <a:solidFill>
                  <a:srgbClr val="008000"/>
                </a:solidFill>
                <a:effectLst/>
                <a:latin typeface="Courier New" panose="02070309020205020404" pitchFamily="49" charset="0"/>
              </a:rPr>
              <a:t># Define transformation to resize, normalize, and convert to tensor</a:t>
            </a:r>
            <a:endParaRPr lang="en-US" sz="1050" b="0" dirty="0">
              <a:solidFill>
                <a:srgbClr val="000000"/>
              </a:solidFill>
              <a:effectLst/>
              <a:latin typeface="Courier New" panose="02070309020205020404" pitchFamily="49" charset="0"/>
            </a:endParaRPr>
          </a:p>
          <a:p>
            <a:pPr>
              <a:lnSpc>
                <a:spcPts val="1425"/>
              </a:lnSpc>
            </a:pPr>
            <a:r>
              <a:rPr lang="en-US" sz="1050" b="0" dirty="0">
                <a:solidFill>
                  <a:srgbClr val="000000"/>
                </a:solidFill>
                <a:effectLst/>
                <a:latin typeface="Courier New" panose="02070309020205020404" pitchFamily="49" charset="0"/>
              </a:rPr>
              <a:t>    </a:t>
            </a:r>
            <a:r>
              <a:rPr lang="en-US" sz="1050" b="0" dirty="0" err="1">
                <a:solidFill>
                  <a:srgbClr val="000000"/>
                </a:solidFill>
                <a:effectLst/>
                <a:latin typeface="Courier New" panose="02070309020205020404" pitchFamily="49" charset="0"/>
              </a:rPr>
              <a:t>in_transform</a:t>
            </a:r>
            <a:r>
              <a:rPr lang="en-US" sz="1050" b="0" dirty="0">
                <a:solidFill>
                  <a:srgbClr val="000000"/>
                </a:solidFill>
                <a:effectLst/>
                <a:latin typeface="Courier New" panose="02070309020205020404" pitchFamily="49" charset="0"/>
              </a:rPr>
              <a:t> = </a:t>
            </a:r>
            <a:r>
              <a:rPr lang="en-US" sz="1050" b="0" dirty="0" err="1">
                <a:solidFill>
                  <a:srgbClr val="000000"/>
                </a:solidFill>
                <a:effectLst/>
                <a:latin typeface="Courier New" panose="02070309020205020404" pitchFamily="49" charset="0"/>
              </a:rPr>
              <a:t>transforms.Compose</a:t>
            </a:r>
            <a:r>
              <a:rPr lang="en-US" sz="1050" b="0" dirty="0">
                <a:solidFill>
                  <a:srgbClr val="000000"/>
                </a:solidFill>
                <a:effectLst/>
                <a:latin typeface="Courier New" panose="02070309020205020404" pitchFamily="49" charset="0"/>
              </a:rPr>
              <a:t>([</a:t>
            </a:r>
          </a:p>
          <a:p>
            <a:pPr>
              <a:lnSpc>
                <a:spcPts val="1425"/>
              </a:lnSpc>
            </a:pPr>
            <a:r>
              <a:rPr lang="en-US" sz="1050" b="0" dirty="0">
                <a:solidFill>
                  <a:srgbClr val="000000"/>
                </a:solidFill>
                <a:effectLst/>
                <a:latin typeface="Courier New" panose="02070309020205020404" pitchFamily="49" charset="0"/>
              </a:rPr>
              <a:t>        </a:t>
            </a:r>
            <a:r>
              <a:rPr lang="en-US" sz="1050" b="0" dirty="0" err="1">
                <a:solidFill>
                  <a:srgbClr val="000000"/>
                </a:solidFill>
                <a:effectLst/>
                <a:latin typeface="Courier New" panose="02070309020205020404" pitchFamily="49" charset="0"/>
              </a:rPr>
              <a:t>transforms.Resize</a:t>
            </a:r>
            <a:r>
              <a:rPr lang="en-US" sz="1050" b="0" dirty="0">
                <a:solidFill>
                  <a:srgbClr val="000000"/>
                </a:solidFill>
                <a:effectLst/>
                <a:latin typeface="Courier New" panose="02070309020205020404" pitchFamily="49" charset="0"/>
              </a:rPr>
              <a:t>(shape),</a:t>
            </a:r>
          </a:p>
          <a:p>
            <a:pPr>
              <a:lnSpc>
                <a:spcPts val="1425"/>
              </a:lnSpc>
            </a:pPr>
            <a:r>
              <a:rPr lang="en-US" sz="1050" b="0" dirty="0">
                <a:solidFill>
                  <a:srgbClr val="000000"/>
                </a:solidFill>
                <a:effectLst/>
                <a:latin typeface="Courier New" panose="02070309020205020404" pitchFamily="49" charset="0"/>
              </a:rPr>
              <a:t>        </a:t>
            </a:r>
            <a:r>
              <a:rPr lang="en-US" sz="1050" b="0" dirty="0" err="1">
                <a:solidFill>
                  <a:srgbClr val="000000"/>
                </a:solidFill>
                <a:effectLst/>
                <a:latin typeface="Courier New" panose="02070309020205020404" pitchFamily="49" charset="0"/>
              </a:rPr>
              <a:t>transforms.ToTensor</a:t>
            </a:r>
            <a:r>
              <a:rPr lang="en-US" sz="1050" b="0" dirty="0">
                <a:solidFill>
                  <a:srgbClr val="000000"/>
                </a:solidFill>
                <a:effectLst/>
                <a:latin typeface="Courier New" panose="02070309020205020404" pitchFamily="49" charset="0"/>
              </a:rPr>
              <a:t>(),</a:t>
            </a:r>
          </a:p>
          <a:p>
            <a:pPr>
              <a:lnSpc>
                <a:spcPts val="1425"/>
              </a:lnSpc>
            </a:pPr>
            <a:r>
              <a:rPr lang="en-US" sz="1050" b="0" dirty="0">
                <a:solidFill>
                  <a:srgbClr val="000000"/>
                </a:solidFill>
                <a:effectLst/>
                <a:latin typeface="Courier New" panose="02070309020205020404" pitchFamily="49" charset="0"/>
              </a:rPr>
              <a:t>        </a:t>
            </a:r>
            <a:r>
              <a:rPr lang="en-US" sz="1050" b="0" dirty="0" err="1">
                <a:solidFill>
                  <a:srgbClr val="000000"/>
                </a:solidFill>
                <a:effectLst/>
                <a:latin typeface="Courier New" panose="02070309020205020404" pitchFamily="49" charset="0"/>
              </a:rPr>
              <a:t>transforms.Normalize</a:t>
            </a:r>
            <a:r>
              <a:rPr lang="en-US" sz="1050" b="0" dirty="0">
                <a:solidFill>
                  <a:srgbClr val="000000"/>
                </a:solidFill>
                <a:effectLst/>
                <a:latin typeface="Courier New" panose="02070309020205020404" pitchFamily="49" charset="0"/>
              </a:rPr>
              <a:t>((</a:t>
            </a:r>
            <a:r>
              <a:rPr lang="en-US" sz="1050" b="0" dirty="0">
                <a:solidFill>
                  <a:srgbClr val="116644"/>
                </a:solidFill>
                <a:effectLst/>
                <a:latin typeface="Courier New" panose="02070309020205020404" pitchFamily="49" charset="0"/>
              </a:rPr>
              <a:t>0.485</a:t>
            </a:r>
            <a:r>
              <a:rPr lang="en-US" sz="1050" b="0" dirty="0">
                <a:solidFill>
                  <a:srgbClr val="000000"/>
                </a:solidFill>
                <a:effectLst/>
                <a:latin typeface="Courier New" panose="02070309020205020404" pitchFamily="49" charset="0"/>
              </a:rPr>
              <a:t>, </a:t>
            </a:r>
            <a:r>
              <a:rPr lang="en-US" sz="1050" b="0" dirty="0">
                <a:solidFill>
                  <a:srgbClr val="116644"/>
                </a:solidFill>
                <a:effectLst/>
                <a:latin typeface="Courier New" panose="02070309020205020404" pitchFamily="49" charset="0"/>
              </a:rPr>
              <a:t>0.456</a:t>
            </a:r>
            <a:r>
              <a:rPr lang="en-US" sz="1050" b="0" dirty="0">
                <a:solidFill>
                  <a:srgbClr val="000000"/>
                </a:solidFill>
                <a:effectLst/>
                <a:latin typeface="Courier New" panose="02070309020205020404" pitchFamily="49" charset="0"/>
              </a:rPr>
              <a:t>, </a:t>
            </a:r>
            <a:r>
              <a:rPr lang="en-US" sz="1050" b="0" dirty="0">
                <a:solidFill>
                  <a:srgbClr val="116644"/>
                </a:solidFill>
                <a:effectLst/>
                <a:latin typeface="Courier New" panose="02070309020205020404" pitchFamily="49" charset="0"/>
              </a:rPr>
              <a:t>0.406</a:t>
            </a:r>
            <a:r>
              <a:rPr lang="en-US" sz="1050" b="0" dirty="0">
                <a:solidFill>
                  <a:srgbClr val="000000"/>
                </a:solidFill>
                <a:effectLst/>
                <a:latin typeface="Courier New" panose="02070309020205020404" pitchFamily="49" charset="0"/>
              </a:rPr>
              <a:t>), (</a:t>
            </a:r>
            <a:r>
              <a:rPr lang="en-US" sz="1050" b="0" dirty="0">
                <a:solidFill>
                  <a:srgbClr val="116644"/>
                </a:solidFill>
                <a:effectLst/>
                <a:latin typeface="Courier New" panose="02070309020205020404" pitchFamily="49" charset="0"/>
              </a:rPr>
              <a:t>0.229</a:t>
            </a:r>
            <a:r>
              <a:rPr lang="en-US" sz="1050" b="0" dirty="0">
                <a:solidFill>
                  <a:srgbClr val="000000"/>
                </a:solidFill>
                <a:effectLst/>
                <a:latin typeface="Courier New" panose="02070309020205020404" pitchFamily="49" charset="0"/>
              </a:rPr>
              <a:t>, </a:t>
            </a:r>
            <a:r>
              <a:rPr lang="en-US" sz="1050" b="0" dirty="0">
                <a:solidFill>
                  <a:srgbClr val="116644"/>
                </a:solidFill>
                <a:effectLst/>
                <a:latin typeface="Courier New" panose="02070309020205020404" pitchFamily="49" charset="0"/>
              </a:rPr>
              <a:t>0.224</a:t>
            </a:r>
            <a:r>
              <a:rPr lang="en-US" sz="1050" b="0" dirty="0">
                <a:solidFill>
                  <a:srgbClr val="000000"/>
                </a:solidFill>
                <a:effectLst/>
                <a:latin typeface="Courier New" panose="02070309020205020404" pitchFamily="49" charset="0"/>
              </a:rPr>
              <a:t>, </a:t>
            </a:r>
            <a:r>
              <a:rPr lang="en-US" sz="1050" b="0" dirty="0">
                <a:solidFill>
                  <a:srgbClr val="116644"/>
                </a:solidFill>
                <a:effectLst/>
                <a:latin typeface="Courier New" panose="02070309020205020404" pitchFamily="49" charset="0"/>
              </a:rPr>
              <a:t>0.225</a:t>
            </a:r>
            <a:r>
              <a:rPr lang="en-US" sz="1050" b="0" dirty="0">
                <a:solidFill>
                  <a:srgbClr val="000000"/>
                </a:solidFill>
                <a:effectLst/>
                <a:latin typeface="Courier New" panose="02070309020205020404" pitchFamily="49" charset="0"/>
              </a:rPr>
              <a:t>))</a:t>
            </a:r>
          </a:p>
          <a:p>
            <a:pPr>
              <a:lnSpc>
                <a:spcPts val="1425"/>
              </a:lnSpc>
            </a:pPr>
            <a:r>
              <a:rPr lang="en-US" sz="1050" b="0" dirty="0">
                <a:solidFill>
                  <a:srgbClr val="000000"/>
                </a:solidFill>
                <a:effectLst/>
                <a:latin typeface="Courier New" panose="02070309020205020404" pitchFamily="49" charset="0"/>
              </a:rPr>
              <a:t>    ])</a:t>
            </a:r>
          </a:p>
          <a:p>
            <a:pPr>
              <a:lnSpc>
                <a:spcPts val="1425"/>
              </a:lnSpc>
            </a:pPr>
            <a:br>
              <a:rPr lang="en-US" sz="1050" b="0" dirty="0">
                <a:solidFill>
                  <a:srgbClr val="000000"/>
                </a:solidFill>
                <a:effectLst/>
                <a:latin typeface="Courier New" panose="02070309020205020404" pitchFamily="49" charset="0"/>
              </a:rPr>
            </a:br>
            <a:r>
              <a:rPr lang="en-US" sz="1050" b="0" dirty="0">
                <a:solidFill>
                  <a:srgbClr val="000000"/>
                </a:solidFill>
                <a:effectLst/>
                <a:latin typeface="Courier New" panose="02070309020205020404" pitchFamily="49" charset="0"/>
              </a:rPr>
              <a:t>    </a:t>
            </a:r>
            <a:r>
              <a:rPr lang="en-US" sz="1050" b="0" dirty="0">
                <a:solidFill>
                  <a:srgbClr val="008000"/>
                </a:solidFill>
                <a:effectLst/>
                <a:latin typeface="Courier New" panose="02070309020205020404" pitchFamily="49" charset="0"/>
              </a:rPr>
              <a:t># Apply transformations, remove alpha channel, and add batch dimension</a:t>
            </a:r>
            <a:endParaRPr lang="en-US" sz="1050" b="0" dirty="0">
              <a:solidFill>
                <a:srgbClr val="000000"/>
              </a:solidFill>
              <a:effectLst/>
              <a:latin typeface="Courier New" panose="02070309020205020404" pitchFamily="49" charset="0"/>
            </a:endParaRPr>
          </a:p>
          <a:p>
            <a:pPr>
              <a:lnSpc>
                <a:spcPts val="1425"/>
              </a:lnSpc>
            </a:pPr>
            <a:r>
              <a:rPr lang="en-US" sz="1050" b="0" dirty="0">
                <a:solidFill>
                  <a:srgbClr val="000000"/>
                </a:solidFill>
                <a:effectLst/>
                <a:latin typeface="Courier New" panose="02070309020205020404" pitchFamily="49" charset="0"/>
              </a:rPr>
              <a:t>    image = </a:t>
            </a:r>
            <a:r>
              <a:rPr lang="en-US" sz="1050" b="0" dirty="0" err="1">
                <a:solidFill>
                  <a:srgbClr val="000000"/>
                </a:solidFill>
                <a:effectLst/>
                <a:latin typeface="Courier New" panose="02070309020205020404" pitchFamily="49" charset="0"/>
              </a:rPr>
              <a:t>in_transform</a:t>
            </a:r>
            <a:r>
              <a:rPr lang="en-US" sz="1050" b="0" dirty="0">
                <a:solidFill>
                  <a:srgbClr val="000000"/>
                </a:solidFill>
                <a:effectLst/>
                <a:latin typeface="Courier New" panose="02070309020205020404" pitchFamily="49" charset="0"/>
              </a:rPr>
              <a:t>(image)[:</a:t>
            </a:r>
            <a:r>
              <a:rPr lang="en-US" sz="1050" b="0" dirty="0">
                <a:solidFill>
                  <a:srgbClr val="116644"/>
                </a:solidFill>
                <a:effectLst/>
                <a:latin typeface="Courier New" panose="02070309020205020404" pitchFamily="49" charset="0"/>
              </a:rPr>
              <a:t>3</a:t>
            </a:r>
            <a:r>
              <a:rPr lang="en-US" sz="1050" b="0" dirty="0">
                <a:solidFill>
                  <a:srgbClr val="000000"/>
                </a:solidFill>
                <a:effectLst/>
                <a:latin typeface="Courier New" panose="02070309020205020404" pitchFamily="49" charset="0"/>
              </a:rPr>
              <a:t>, :, :].</a:t>
            </a:r>
            <a:r>
              <a:rPr lang="en-US" sz="1050" b="0" dirty="0" err="1">
                <a:solidFill>
                  <a:srgbClr val="000000"/>
                </a:solidFill>
                <a:effectLst/>
                <a:latin typeface="Courier New" panose="02070309020205020404" pitchFamily="49" charset="0"/>
              </a:rPr>
              <a:t>unsqueeze</a:t>
            </a:r>
            <a:r>
              <a:rPr lang="en-US" sz="1050" b="0" dirty="0">
                <a:solidFill>
                  <a:srgbClr val="000000"/>
                </a:solidFill>
                <a:effectLst/>
                <a:latin typeface="Courier New" panose="02070309020205020404" pitchFamily="49" charset="0"/>
              </a:rPr>
              <a:t>(</a:t>
            </a:r>
            <a:r>
              <a:rPr lang="en-US" sz="1050" b="0" dirty="0">
                <a:solidFill>
                  <a:srgbClr val="116644"/>
                </a:solidFill>
                <a:effectLst/>
                <a:latin typeface="Courier New" panose="02070309020205020404" pitchFamily="49" charset="0"/>
              </a:rPr>
              <a:t>0</a:t>
            </a:r>
            <a:r>
              <a:rPr lang="en-US" sz="1050" b="0" dirty="0">
                <a:solidFill>
                  <a:srgbClr val="000000"/>
                </a:solidFill>
                <a:effectLst/>
                <a:latin typeface="Courier New" panose="02070309020205020404" pitchFamily="49" charset="0"/>
              </a:rPr>
              <a:t>)</a:t>
            </a:r>
          </a:p>
          <a:p>
            <a:pPr>
              <a:lnSpc>
                <a:spcPts val="1425"/>
              </a:lnSpc>
            </a:pPr>
            <a:br>
              <a:rPr lang="en-US" sz="1050" b="0" dirty="0">
                <a:solidFill>
                  <a:srgbClr val="000000"/>
                </a:solidFill>
                <a:effectLst/>
                <a:latin typeface="Courier New" panose="02070309020205020404" pitchFamily="49" charset="0"/>
              </a:rPr>
            </a:br>
            <a:r>
              <a:rPr lang="en-US" sz="1050" b="0" dirty="0">
                <a:solidFill>
                  <a:srgbClr val="000000"/>
                </a:solidFill>
                <a:effectLst/>
                <a:latin typeface="Courier New" panose="02070309020205020404" pitchFamily="49" charset="0"/>
              </a:rPr>
              <a:t>    </a:t>
            </a:r>
            <a:r>
              <a:rPr lang="en-US" sz="1050" b="0" dirty="0">
                <a:solidFill>
                  <a:srgbClr val="AF00DB"/>
                </a:solidFill>
                <a:effectLst/>
                <a:latin typeface="Courier New" panose="02070309020205020404" pitchFamily="49" charset="0"/>
              </a:rPr>
              <a:t>return</a:t>
            </a:r>
            <a:r>
              <a:rPr lang="en-US" sz="1050" b="0" dirty="0">
                <a:solidFill>
                  <a:srgbClr val="000000"/>
                </a:solidFill>
                <a:effectLst/>
                <a:latin typeface="Courier New" panose="02070309020205020404" pitchFamily="49" charset="0"/>
              </a:rPr>
              <a:t> image.to(device)</a:t>
            </a:r>
          </a:p>
          <a:p>
            <a:endParaRPr lang="en-IL" dirty="0"/>
          </a:p>
        </p:txBody>
      </p:sp>
      <p:sp>
        <p:nvSpPr>
          <p:cNvPr id="7" name="TextBox 6">
            <a:extLst>
              <a:ext uri="{FF2B5EF4-FFF2-40B4-BE49-F238E27FC236}">
                <a16:creationId xmlns:a16="http://schemas.microsoft.com/office/drawing/2014/main" id="{CC9D8A2F-CF9E-4812-71B0-4D2F70184D4D}"/>
              </a:ext>
            </a:extLst>
          </p:cNvPr>
          <p:cNvSpPr txBox="1"/>
          <p:nvPr/>
        </p:nvSpPr>
        <p:spPr>
          <a:xfrm>
            <a:off x="7640458" y="1501395"/>
            <a:ext cx="4430851" cy="1805623"/>
          </a:xfrm>
          <a:prstGeom prst="rect">
            <a:avLst/>
          </a:prstGeom>
          <a:noFill/>
          <a:ln>
            <a:solidFill>
              <a:schemeClr val="tx2"/>
            </a:solidFill>
          </a:ln>
        </p:spPr>
        <p:txBody>
          <a:bodyPr wrap="square" rtlCol="0">
            <a:spAutoFit/>
          </a:bodyPr>
          <a:lstStyle/>
          <a:p>
            <a:pPr>
              <a:lnSpc>
                <a:spcPts val="1425"/>
              </a:lnSpc>
            </a:pPr>
            <a:r>
              <a:rPr lang="en-US" sz="1200" b="0" dirty="0">
                <a:solidFill>
                  <a:srgbClr val="0000FF"/>
                </a:solidFill>
                <a:effectLst/>
                <a:latin typeface="Courier New" panose="02070309020205020404" pitchFamily="49" charset="0"/>
              </a:rPr>
              <a:t>def</a:t>
            </a:r>
            <a:r>
              <a:rPr lang="en-US" sz="1200" b="0" dirty="0">
                <a:solidFill>
                  <a:srgbClr val="000000"/>
                </a:solidFill>
                <a:effectLst/>
                <a:latin typeface="Courier New" panose="02070309020205020404" pitchFamily="49" charset="0"/>
              </a:rPr>
              <a:t> </a:t>
            </a:r>
            <a:r>
              <a:rPr lang="en-US" sz="1200" b="0" dirty="0" err="1">
                <a:solidFill>
                  <a:srgbClr val="795E26"/>
                </a:solidFill>
                <a:effectLst/>
                <a:latin typeface="Courier New" panose="02070309020205020404" pitchFamily="49" charset="0"/>
              </a:rPr>
              <a:t>get_features</a:t>
            </a:r>
            <a:r>
              <a:rPr lang="en-US" sz="1200" b="0" dirty="0">
                <a:solidFill>
                  <a:srgbClr val="000000"/>
                </a:solidFill>
                <a:effectLst/>
                <a:latin typeface="Courier New" panose="02070309020205020404" pitchFamily="49" charset="0"/>
              </a:rPr>
              <a:t>(</a:t>
            </a:r>
            <a:r>
              <a:rPr lang="en-US" sz="1200" b="0" dirty="0">
                <a:solidFill>
                  <a:srgbClr val="001080"/>
                </a:solidFill>
                <a:effectLst/>
                <a:latin typeface="Courier New" panose="02070309020205020404" pitchFamily="49" charset="0"/>
              </a:rPr>
              <a:t>image</a:t>
            </a:r>
            <a:r>
              <a:rPr lang="en-US" sz="1200" b="0" dirty="0">
                <a:solidFill>
                  <a:srgbClr val="000000"/>
                </a:solidFill>
                <a:effectLst/>
                <a:latin typeface="Courier New" panose="02070309020205020404" pitchFamily="49" charset="0"/>
              </a:rPr>
              <a:t>, </a:t>
            </a:r>
            <a:r>
              <a:rPr lang="en-US" sz="1200" b="0" dirty="0">
                <a:solidFill>
                  <a:srgbClr val="001080"/>
                </a:solidFill>
                <a:effectLst/>
                <a:latin typeface="Courier New" panose="02070309020205020404" pitchFamily="49" charset="0"/>
              </a:rPr>
              <a:t>model</a:t>
            </a:r>
            <a:r>
              <a:rPr lang="en-US" sz="1200" b="0" dirty="0">
                <a:solidFill>
                  <a:srgbClr val="000000"/>
                </a:solidFill>
                <a:effectLst/>
                <a:latin typeface="Courier New" panose="02070309020205020404" pitchFamily="49" charset="0"/>
              </a:rPr>
              <a:t>, </a:t>
            </a:r>
            <a:r>
              <a:rPr lang="en-US" sz="1200" b="0" dirty="0">
                <a:solidFill>
                  <a:srgbClr val="001080"/>
                </a:solidFill>
                <a:effectLst/>
                <a:latin typeface="Courier New" panose="02070309020205020404" pitchFamily="49" charset="0"/>
              </a:rPr>
              <a:t>layers</a:t>
            </a:r>
            <a:r>
              <a:rPr lang="en-US" sz="1200" b="0" dirty="0">
                <a:solidFill>
                  <a:srgbClr val="000000"/>
                </a:solidFill>
                <a:effectLst/>
                <a:latin typeface="Courier New" panose="02070309020205020404" pitchFamily="49" charset="0"/>
              </a:rPr>
              <a:t>):</a:t>
            </a:r>
          </a:p>
          <a:p>
            <a:pPr>
              <a:lnSpc>
                <a:spcPts val="1425"/>
              </a:lnSpc>
            </a:pPr>
            <a:r>
              <a:rPr lang="en-US" sz="1200" b="0" dirty="0">
                <a:solidFill>
                  <a:srgbClr val="000000"/>
                </a:solidFill>
                <a:effectLst/>
                <a:latin typeface="Courier New" panose="02070309020205020404" pitchFamily="49" charset="0"/>
              </a:rPr>
              <a:t>    features = {}  </a:t>
            </a:r>
          </a:p>
          <a:p>
            <a:pPr>
              <a:lnSpc>
                <a:spcPts val="1425"/>
              </a:lnSpc>
            </a:pPr>
            <a:r>
              <a:rPr lang="en-US" sz="1200" b="0" dirty="0">
                <a:solidFill>
                  <a:srgbClr val="000000"/>
                </a:solidFill>
                <a:effectLst/>
                <a:latin typeface="Courier New" panose="02070309020205020404" pitchFamily="49" charset="0"/>
              </a:rPr>
              <a:t>    x = image</a:t>
            </a:r>
          </a:p>
          <a:p>
            <a:pPr>
              <a:lnSpc>
                <a:spcPts val="1425"/>
              </a:lnSpc>
            </a:pPr>
            <a:r>
              <a:rPr lang="en-US" sz="1200" b="0" dirty="0">
                <a:solidFill>
                  <a:srgbClr val="000000"/>
                </a:solidFill>
                <a:effectLst/>
                <a:latin typeface="Courier New" panose="02070309020205020404" pitchFamily="49" charset="0"/>
              </a:rPr>
              <a:t>    </a:t>
            </a:r>
            <a:r>
              <a:rPr lang="en-US" sz="1200" b="0" dirty="0">
                <a:solidFill>
                  <a:srgbClr val="AF00DB"/>
                </a:solidFill>
                <a:effectLst/>
                <a:latin typeface="Courier New" panose="02070309020205020404" pitchFamily="49" charset="0"/>
              </a:rPr>
              <a:t>for</a:t>
            </a:r>
            <a:r>
              <a:rPr lang="en-US" sz="1200" b="0" dirty="0">
                <a:solidFill>
                  <a:srgbClr val="000000"/>
                </a:solidFill>
                <a:effectLst/>
                <a:latin typeface="Courier New" panose="02070309020205020404" pitchFamily="49" charset="0"/>
              </a:rPr>
              <a:t> name, layer </a:t>
            </a:r>
            <a:r>
              <a:rPr lang="en-US" sz="1200" b="0" dirty="0">
                <a:solidFill>
                  <a:srgbClr val="0000FF"/>
                </a:solidFill>
                <a:effectLst/>
                <a:latin typeface="Courier New" panose="02070309020205020404" pitchFamily="49" charset="0"/>
              </a:rPr>
              <a:t>in</a:t>
            </a:r>
            <a:r>
              <a:rPr lang="en-US" sz="1200" b="0" dirty="0">
                <a:solidFill>
                  <a:srgbClr val="000000"/>
                </a:solidFill>
                <a:effectLst/>
                <a:latin typeface="Courier New" panose="02070309020205020404" pitchFamily="49" charset="0"/>
              </a:rPr>
              <a:t> model._</a:t>
            </a:r>
            <a:r>
              <a:rPr lang="en-US" sz="1200" b="0" dirty="0" err="1">
                <a:solidFill>
                  <a:srgbClr val="000000"/>
                </a:solidFill>
                <a:effectLst/>
                <a:latin typeface="Courier New" panose="02070309020205020404" pitchFamily="49" charset="0"/>
              </a:rPr>
              <a:t>modules.items</a:t>
            </a:r>
            <a:r>
              <a:rPr lang="en-US" sz="1200" b="0" dirty="0">
                <a:solidFill>
                  <a:srgbClr val="000000"/>
                </a:solidFill>
                <a:effectLst/>
                <a:latin typeface="Courier New" panose="02070309020205020404" pitchFamily="49" charset="0"/>
              </a:rPr>
              <a:t>():</a:t>
            </a:r>
          </a:p>
          <a:p>
            <a:pPr>
              <a:lnSpc>
                <a:spcPts val="1425"/>
              </a:lnSpc>
            </a:pPr>
            <a:r>
              <a:rPr lang="en-US" sz="1200" b="0" dirty="0">
                <a:solidFill>
                  <a:srgbClr val="000000"/>
                </a:solidFill>
                <a:effectLst/>
                <a:latin typeface="Courier New" panose="02070309020205020404" pitchFamily="49" charset="0"/>
              </a:rPr>
              <a:t>        x = layer(x)</a:t>
            </a:r>
          </a:p>
          <a:p>
            <a:pPr>
              <a:lnSpc>
                <a:spcPts val="1425"/>
              </a:lnSpc>
            </a:pPr>
            <a:r>
              <a:rPr lang="en-US" sz="1200" b="0" dirty="0">
                <a:solidFill>
                  <a:srgbClr val="000000"/>
                </a:solidFill>
                <a:effectLst/>
                <a:latin typeface="Courier New" panose="02070309020205020404" pitchFamily="49" charset="0"/>
              </a:rPr>
              <a:t>        </a:t>
            </a:r>
            <a:r>
              <a:rPr lang="en-US" sz="1200" b="0" dirty="0">
                <a:solidFill>
                  <a:srgbClr val="AF00DB"/>
                </a:solidFill>
                <a:effectLst/>
                <a:latin typeface="Courier New" panose="02070309020205020404" pitchFamily="49" charset="0"/>
              </a:rPr>
              <a:t>if</a:t>
            </a:r>
            <a:r>
              <a:rPr lang="en-US" sz="1200" b="0" dirty="0">
                <a:solidFill>
                  <a:srgbClr val="000000"/>
                </a:solidFill>
                <a:effectLst/>
                <a:latin typeface="Courier New" panose="02070309020205020404" pitchFamily="49" charset="0"/>
              </a:rPr>
              <a:t> name </a:t>
            </a:r>
            <a:r>
              <a:rPr lang="en-US" sz="1200" b="0" dirty="0">
                <a:solidFill>
                  <a:srgbClr val="0000FF"/>
                </a:solidFill>
                <a:effectLst/>
                <a:latin typeface="Courier New" panose="02070309020205020404" pitchFamily="49" charset="0"/>
              </a:rPr>
              <a:t>in</a:t>
            </a:r>
            <a:r>
              <a:rPr lang="en-US" sz="1200" b="0" dirty="0">
                <a:solidFill>
                  <a:srgbClr val="000000"/>
                </a:solidFill>
                <a:effectLst/>
                <a:latin typeface="Courier New" panose="02070309020205020404" pitchFamily="49" charset="0"/>
              </a:rPr>
              <a:t> layers:  </a:t>
            </a:r>
          </a:p>
          <a:p>
            <a:pPr>
              <a:lnSpc>
                <a:spcPts val="1425"/>
              </a:lnSpc>
            </a:pPr>
            <a:r>
              <a:rPr lang="en-US" sz="1200" b="0" dirty="0">
                <a:solidFill>
                  <a:srgbClr val="000000"/>
                </a:solidFill>
                <a:effectLst/>
                <a:latin typeface="Courier New" panose="02070309020205020404" pitchFamily="49" charset="0"/>
              </a:rPr>
              <a:t>            features[layers[name]] = x</a:t>
            </a:r>
            <a:br>
              <a:rPr lang="en-US" sz="1200" b="0" dirty="0">
                <a:solidFill>
                  <a:srgbClr val="000000"/>
                </a:solidFill>
                <a:effectLst/>
                <a:latin typeface="Courier New" panose="02070309020205020404" pitchFamily="49" charset="0"/>
              </a:rPr>
            </a:br>
            <a:r>
              <a:rPr lang="en-US" sz="1200" b="0" dirty="0">
                <a:solidFill>
                  <a:srgbClr val="000000"/>
                </a:solidFill>
                <a:effectLst/>
                <a:latin typeface="Courier New" panose="02070309020205020404" pitchFamily="49" charset="0"/>
              </a:rPr>
              <a:t>    </a:t>
            </a:r>
            <a:r>
              <a:rPr lang="en-US" sz="1200" b="0" dirty="0">
                <a:solidFill>
                  <a:srgbClr val="AF00DB"/>
                </a:solidFill>
                <a:effectLst/>
                <a:latin typeface="Courier New" panose="02070309020205020404" pitchFamily="49" charset="0"/>
              </a:rPr>
              <a:t>return</a:t>
            </a:r>
            <a:r>
              <a:rPr lang="en-US" sz="1200" b="0" dirty="0">
                <a:solidFill>
                  <a:srgbClr val="000000"/>
                </a:solidFill>
                <a:effectLst/>
                <a:latin typeface="Courier New" panose="02070309020205020404" pitchFamily="49" charset="0"/>
              </a:rPr>
              <a:t> features</a:t>
            </a:r>
          </a:p>
          <a:p>
            <a:endParaRPr lang="en-IL" dirty="0"/>
          </a:p>
        </p:txBody>
      </p:sp>
      <p:sp>
        <p:nvSpPr>
          <p:cNvPr id="8" name="TextBox 7">
            <a:extLst>
              <a:ext uri="{FF2B5EF4-FFF2-40B4-BE49-F238E27FC236}">
                <a16:creationId xmlns:a16="http://schemas.microsoft.com/office/drawing/2014/main" id="{BAC15DEC-024B-4E35-A2E1-BD651BC7F80A}"/>
              </a:ext>
            </a:extLst>
          </p:cNvPr>
          <p:cNvSpPr txBox="1"/>
          <p:nvPr/>
        </p:nvSpPr>
        <p:spPr>
          <a:xfrm>
            <a:off x="791660" y="4151593"/>
            <a:ext cx="4780655" cy="2369880"/>
          </a:xfrm>
          <a:prstGeom prst="rect">
            <a:avLst/>
          </a:prstGeom>
          <a:noFill/>
        </p:spPr>
        <p:txBody>
          <a:bodyPr wrap="square" rtlCol="0">
            <a:spAutoFit/>
          </a:bodyPr>
          <a:lstStyle/>
          <a:p>
            <a:pPr marL="285750" indent="-285750">
              <a:buFont typeface="Arial" panose="020B0604020202020204" pitchFamily="34" charset="0"/>
              <a:buChar char="•"/>
            </a:pPr>
            <a:r>
              <a:rPr lang="en-US" sz="1600" dirty="0"/>
              <a:t>First, we are transferring our model to evaluation mode – we don’t want to change its parameters. </a:t>
            </a:r>
          </a:p>
          <a:p>
            <a:pPr marL="285750" indent="-285750">
              <a:buFont typeface="Arial" panose="020B0604020202020204" pitchFamily="34" charset="0"/>
              <a:buChar char="•"/>
            </a:pPr>
            <a:r>
              <a:rPr lang="en-US" sz="1600" dirty="0"/>
              <a:t>We are loading our image in the correct format for the model. </a:t>
            </a:r>
          </a:p>
          <a:p>
            <a:pPr marL="285750" indent="-285750">
              <a:buFont typeface="Arial" panose="020B0604020202020204" pitchFamily="34" charset="0"/>
              <a:buChar char="•"/>
            </a:pPr>
            <a:r>
              <a:rPr lang="en-US" sz="1600" dirty="0"/>
              <a:t>We are calculating the model outputs and saving them for each layer of interest defined in the previous phase.</a:t>
            </a:r>
          </a:p>
          <a:p>
            <a:pPr marL="285750" indent="-285750">
              <a:buFont typeface="Arial" panose="020B0604020202020204" pitchFamily="34" charset="0"/>
              <a:buChar char="•"/>
            </a:pPr>
            <a:r>
              <a:rPr lang="en-US" sz="1600" dirty="0"/>
              <a:t>We define our target pic, which is our studied parameters in this task.</a:t>
            </a:r>
            <a:endParaRPr lang="en-IL" sz="1600" dirty="0"/>
          </a:p>
        </p:txBody>
      </p:sp>
    </p:spTree>
    <p:extLst>
      <p:ext uri="{BB962C8B-B14F-4D97-AF65-F5344CB8AC3E}">
        <p14:creationId xmlns:p14="http://schemas.microsoft.com/office/powerpoint/2010/main" val="119022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0722-41F7-65C3-8190-312F1E21E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5B334-30EE-2ED8-A870-AA27283AABF1}"/>
              </a:ext>
            </a:extLst>
          </p:cNvPr>
          <p:cNvSpPr>
            <a:spLocks noGrp="1"/>
          </p:cNvSpPr>
          <p:nvPr>
            <p:ph type="title"/>
          </p:nvPr>
        </p:nvSpPr>
        <p:spPr>
          <a:xfrm>
            <a:off x="700119" y="-119462"/>
            <a:ext cx="5556463" cy="913913"/>
          </a:xfrm>
        </p:spPr>
        <p:txBody>
          <a:bodyPr/>
          <a:lstStyle/>
          <a:p>
            <a:r>
              <a:rPr lang="en-US" dirty="0"/>
              <a:t>The whole process</a:t>
            </a:r>
            <a:endParaRPr lang="en-IL" dirty="0"/>
          </a:p>
        </p:txBody>
      </p:sp>
      <p:sp>
        <p:nvSpPr>
          <p:cNvPr id="4" name="TextBox 3">
            <a:extLst>
              <a:ext uri="{FF2B5EF4-FFF2-40B4-BE49-F238E27FC236}">
                <a16:creationId xmlns:a16="http://schemas.microsoft.com/office/drawing/2014/main" id="{EFB711B4-4833-762B-A029-E2A0ACFFBE11}"/>
              </a:ext>
            </a:extLst>
          </p:cNvPr>
          <p:cNvSpPr txBox="1"/>
          <p:nvPr/>
        </p:nvSpPr>
        <p:spPr>
          <a:xfrm>
            <a:off x="914400" y="1336801"/>
            <a:ext cx="10684365" cy="369332"/>
          </a:xfrm>
          <a:prstGeom prst="rect">
            <a:avLst/>
          </a:prstGeom>
          <a:noFill/>
        </p:spPr>
        <p:txBody>
          <a:bodyPr wrap="square" rtlCol="0">
            <a:spAutoFit/>
          </a:bodyPr>
          <a:lstStyle/>
          <a:p>
            <a:r>
              <a:rPr lang="en-US" dirty="0"/>
              <a:t> </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96346-499D-758D-A772-5DAFA43D51C6}"/>
                  </a:ext>
                </a:extLst>
              </p:cNvPr>
              <p:cNvSpPr txBox="1"/>
              <p:nvPr/>
            </p:nvSpPr>
            <p:spPr>
              <a:xfrm>
                <a:off x="969632" y="699609"/>
                <a:ext cx="10629133" cy="1958228"/>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sz="1200" i="1" dirty="0" smtClean="0">
                          <a:latin typeface="Cambria Math" panose="02040503050406030204" pitchFamily="18" charset="0"/>
                        </a:rPr>
                        <m:t>𝐶𝑎𝑙𝑐𝑢𝑙𝑎𝑡𝑒</m:t>
                      </m:r>
                      <m:r>
                        <a:rPr lang="en-US" sz="1200" i="1" dirty="0" smtClean="0">
                          <a:latin typeface="Cambria Math" panose="02040503050406030204" pitchFamily="18" charset="0"/>
                        </a:rPr>
                        <m:t> </m:t>
                      </m:r>
                      <m:r>
                        <a:rPr lang="en-US" sz="1200" i="1" dirty="0" smtClean="0">
                          <a:latin typeface="Cambria Math" panose="02040503050406030204" pitchFamily="18" charset="0"/>
                        </a:rPr>
                        <m:t>𝑡</m:t>
                      </m:r>
                      <m:r>
                        <a:rPr lang="en-US" sz="1200" i="1" dirty="0" smtClean="0">
                          <a:latin typeface="Cambria Math" panose="02040503050406030204" pitchFamily="18" charset="0"/>
                        </a:rPr>
                        <m:t>h</m:t>
                      </m:r>
                      <m:r>
                        <a:rPr lang="en-US" sz="1200" i="1" dirty="0" smtClean="0">
                          <a:latin typeface="Cambria Math" panose="02040503050406030204" pitchFamily="18" charset="0"/>
                        </a:rPr>
                        <m:t>𝑒</m:t>
                      </m:r>
                      <m:r>
                        <a:rPr lang="en-US" sz="1200" i="1" dirty="0" smtClean="0">
                          <a:latin typeface="Cambria Math" panose="02040503050406030204" pitchFamily="18" charset="0"/>
                        </a:rPr>
                        <m:t> </m:t>
                      </m:r>
                      <m:r>
                        <a:rPr lang="en-US" sz="1200" i="1" dirty="0" smtClean="0">
                          <a:latin typeface="Cambria Math" panose="02040503050406030204" pitchFamily="18" charset="0"/>
                        </a:rPr>
                        <m:t>𝑔𝑟𝑎𝑚</m:t>
                      </m:r>
                      <m:r>
                        <a:rPr lang="en-US" sz="1200" i="1" dirty="0" smtClean="0">
                          <a:latin typeface="Cambria Math" panose="02040503050406030204" pitchFamily="18" charset="0"/>
                        </a:rPr>
                        <m:t> </m:t>
                      </m:r>
                      <m:r>
                        <a:rPr lang="en-US" sz="1200" i="1" dirty="0" smtClean="0">
                          <a:latin typeface="Cambria Math" panose="02040503050406030204" pitchFamily="18" charset="0"/>
                        </a:rPr>
                        <m:t>𝑚𝑎𝑡𝑟𝑖𝑥</m:t>
                      </m:r>
                      <m:r>
                        <a:rPr lang="en-US" sz="1200" i="1" dirty="0" smtClean="0">
                          <a:latin typeface="Cambria Math" panose="02040503050406030204" pitchFamily="18" charset="0"/>
                        </a:rPr>
                        <m:t> </m:t>
                      </m:r>
                      <m:r>
                        <a:rPr lang="en-US" sz="1200" i="1" dirty="0" smtClean="0">
                          <a:latin typeface="Cambria Math" panose="02040503050406030204" pitchFamily="18" charset="0"/>
                        </a:rPr>
                        <m:t>𝑓𝑜𝑟</m:t>
                      </m:r>
                      <m:r>
                        <a:rPr lang="en-US" sz="1200" i="1" dirty="0" smtClean="0">
                          <a:latin typeface="Cambria Math" panose="02040503050406030204" pitchFamily="18" charset="0"/>
                        </a:rPr>
                        <m:t> </m:t>
                      </m:r>
                      <m:r>
                        <a:rPr lang="en-US" sz="1200" i="1" dirty="0" smtClean="0">
                          <a:latin typeface="Cambria Math" panose="02040503050406030204" pitchFamily="18" charset="0"/>
                        </a:rPr>
                        <m:t>𝑒𝑎𝑐</m:t>
                      </m:r>
                      <m:r>
                        <a:rPr lang="en-US" sz="1200" i="1" dirty="0" smtClean="0">
                          <a:latin typeface="Cambria Math" panose="02040503050406030204" pitchFamily="18" charset="0"/>
                        </a:rPr>
                        <m:t>h</m:t>
                      </m:r>
                      <m:r>
                        <a:rPr lang="en-US" sz="1200" i="1" dirty="0" smtClean="0">
                          <a:latin typeface="Cambria Math" panose="02040503050406030204" pitchFamily="18" charset="0"/>
                        </a:rPr>
                        <m:t> </m:t>
                      </m:r>
                      <m:r>
                        <a:rPr lang="en-US" sz="1200" i="1" dirty="0" smtClean="0">
                          <a:latin typeface="Cambria Math" panose="02040503050406030204" pitchFamily="18" charset="0"/>
                        </a:rPr>
                        <m:t>𝑓𝑒𝑎𝑡𝑢𝑟𝑒</m:t>
                      </m:r>
                      <m:r>
                        <a:rPr lang="en-US" sz="1200" i="1" dirty="0" smtClean="0">
                          <a:latin typeface="Cambria Math" panose="02040503050406030204" pitchFamily="18" charset="0"/>
                        </a:rPr>
                        <m:t> </m:t>
                      </m:r>
                      <m:r>
                        <a:rPr lang="en-US" sz="1200" i="1" dirty="0" smtClean="0">
                          <a:latin typeface="Cambria Math" panose="02040503050406030204" pitchFamily="18" charset="0"/>
                        </a:rPr>
                        <m:t>𝑙𝑎𝑦𝑒𝑟</m:t>
                      </m:r>
                      <m:r>
                        <a:rPr lang="en-US" sz="1200" i="1" dirty="0" smtClean="0">
                          <a:latin typeface="Cambria Math" panose="02040503050406030204" pitchFamily="18" charset="0"/>
                        </a:rPr>
                        <m:t> </m:t>
                      </m:r>
                      <m:r>
                        <a:rPr lang="en-US" sz="1200" i="1" dirty="0" smtClean="0">
                          <a:latin typeface="Cambria Math" panose="02040503050406030204" pitchFamily="18" charset="0"/>
                        </a:rPr>
                        <m:t>𝑜𝑓</m:t>
                      </m:r>
                      <m:r>
                        <a:rPr lang="en-US" sz="1200" i="1" dirty="0">
                          <a:latin typeface="Cambria Math" panose="02040503050406030204" pitchFamily="18" charset="0"/>
                        </a:rPr>
                        <m:t> </m:t>
                      </m:r>
                      <m:r>
                        <a:rPr lang="en-US" sz="1200" i="1" dirty="0" smtClean="0">
                          <a:latin typeface="Cambria Math" panose="02040503050406030204" pitchFamily="18" charset="0"/>
                        </a:rPr>
                        <m:t>𝑡</m:t>
                      </m:r>
                      <m:r>
                        <a:rPr lang="en-US" sz="1200" i="1" dirty="0" smtClean="0">
                          <a:latin typeface="Cambria Math" panose="02040503050406030204" pitchFamily="18" charset="0"/>
                        </a:rPr>
                        <m:t>h</m:t>
                      </m:r>
                      <m:r>
                        <a:rPr lang="en-US" sz="1200" i="1" dirty="0" smtClean="0">
                          <a:latin typeface="Cambria Math" panose="02040503050406030204" pitchFamily="18" charset="0"/>
                        </a:rPr>
                        <m:t>𝑒</m:t>
                      </m:r>
                      <m:r>
                        <a:rPr lang="en-US" sz="1200" i="1" dirty="0">
                          <a:latin typeface="Cambria Math" panose="02040503050406030204" pitchFamily="18" charset="0"/>
                        </a:rPr>
                        <m:t> </m:t>
                      </m:r>
                      <m:r>
                        <a:rPr lang="en-US" sz="1200" i="1" dirty="0" smtClean="0">
                          <a:latin typeface="Cambria Math" panose="02040503050406030204" pitchFamily="18" charset="0"/>
                        </a:rPr>
                        <m:t>𝑠𝑡𝑦𝑙𝑒</m:t>
                      </m:r>
                      <m:r>
                        <a:rPr lang="en-US" sz="1200" i="1" dirty="0">
                          <a:latin typeface="Cambria Math" panose="02040503050406030204" pitchFamily="18" charset="0"/>
                        </a:rPr>
                        <m:t> </m:t>
                      </m:r>
                      <m:r>
                        <a:rPr lang="en-US" sz="1200" i="1" dirty="0" smtClean="0">
                          <a:latin typeface="Cambria Math" panose="02040503050406030204" pitchFamily="18" charset="0"/>
                        </a:rPr>
                        <m:t>𝑖𝑚𝑎𝑔</m:t>
                      </m:r>
                      <m:r>
                        <a:rPr lang="en-US" sz="1200" i="1" dirty="0">
                          <a:latin typeface="Cambria Math" panose="02040503050406030204" pitchFamily="18" charset="0"/>
                        </a:rPr>
                        <m:t>𝑒</m:t>
                      </m:r>
                    </m:oMath>
                  </m:oMathPara>
                </a14:m>
                <a:endParaRPr lang="en-US" sz="120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1200" i="1" dirty="0" smtClean="0">
                          <a:latin typeface="Cambria Math" panose="02040503050406030204" pitchFamily="18" charset="0"/>
                        </a:rPr>
                        <m:t>𝐷𝑒𝑓𝑖𝑛𝑒</m:t>
                      </m:r>
                      <m:r>
                        <a:rPr lang="en-US" sz="1200" i="1" dirty="0" smtClean="0">
                          <a:latin typeface="Cambria Math" panose="02040503050406030204" pitchFamily="18" charset="0"/>
                        </a:rPr>
                        <m:t> </m:t>
                      </m:r>
                      <m:r>
                        <a:rPr lang="en-US" sz="1200" i="1" dirty="0" smtClean="0">
                          <a:latin typeface="Cambria Math" panose="02040503050406030204" pitchFamily="18" charset="0"/>
                        </a:rPr>
                        <m:t>𝑜𝑝𝑡𝑖𝑚𝑖𝑧𝑒𝑟</m:t>
                      </m:r>
                      <m:r>
                        <a:rPr lang="en-US" sz="1200" i="1" dirty="0">
                          <a:latin typeface="Cambria Math" panose="02040503050406030204" pitchFamily="18" charset="0"/>
                        </a:rPr>
                        <m:t> </m:t>
                      </m:r>
                      <m:r>
                        <a:rPr lang="en-US" sz="1200" i="1" dirty="0" smtClean="0">
                          <a:latin typeface="Cambria Math" panose="02040503050406030204" pitchFamily="18" charset="0"/>
                        </a:rPr>
                        <m:t>𝑎𝑛𝑑</m:t>
                      </m:r>
                      <m:r>
                        <a:rPr lang="en-US" sz="1200" i="1" dirty="0">
                          <a:latin typeface="Cambria Math" panose="02040503050406030204" pitchFamily="18" charset="0"/>
                        </a:rPr>
                        <m:t> </m:t>
                      </m:r>
                      <m:r>
                        <a:rPr lang="en-US" sz="1200" i="1" dirty="0" smtClean="0">
                          <a:latin typeface="Cambria Math" panose="02040503050406030204" pitchFamily="18" charset="0"/>
                        </a:rPr>
                        <m:t>𝑛𝑢𝑚𝑏𝑒𝑟</m:t>
                      </m:r>
                      <m:r>
                        <a:rPr lang="en-US" sz="1200" i="1" dirty="0">
                          <a:latin typeface="Cambria Math" panose="02040503050406030204" pitchFamily="18" charset="0"/>
                        </a:rPr>
                        <m:t> </m:t>
                      </m:r>
                      <m:r>
                        <a:rPr lang="en-US" sz="1200" i="1" dirty="0" smtClean="0">
                          <a:latin typeface="Cambria Math" panose="02040503050406030204" pitchFamily="18" charset="0"/>
                        </a:rPr>
                        <m:t>𝑜𝑓</m:t>
                      </m:r>
                      <m:r>
                        <a:rPr lang="en-US" sz="1200" i="1" dirty="0">
                          <a:latin typeface="Cambria Math" panose="02040503050406030204" pitchFamily="18" charset="0"/>
                        </a:rPr>
                        <m:t> </m:t>
                      </m:r>
                      <m:r>
                        <a:rPr lang="en-US" sz="1200" i="1" dirty="0" smtClean="0">
                          <a:latin typeface="Cambria Math" panose="02040503050406030204" pitchFamily="18" charset="0"/>
                        </a:rPr>
                        <m:t>𝑒𝑝𝑜𝑐</m:t>
                      </m:r>
                      <m:r>
                        <a:rPr lang="en-US" sz="1200" i="1" dirty="0" smtClean="0">
                          <a:latin typeface="Cambria Math" panose="02040503050406030204" pitchFamily="18" charset="0"/>
                        </a:rPr>
                        <m:t>h</m:t>
                      </m:r>
                      <m:r>
                        <a:rPr lang="en-US" sz="1200" i="1" dirty="0" smtClean="0">
                          <a:latin typeface="Cambria Math" panose="02040503050406030204" pitchFamily="18" charset="0"/>
                        </a:rPr>
                        <m:t>𝑠</m:t>
                      </m:r>
                      <m:r>
                        <a:rPr lang="en-US" sz="1200" i="1" dirty="0" smtClean="0">
                          <a:latin typeface="Cambria Math" panose="02040503050406030204" pitchFamily="18" charset="0"/>
                        </a:rPr>
                        <m:t>.</m:t>
                      </m:r>
                    </m:oMath>
                  </m:oMathPara>
                </a14:m>
                <a:endParaRPr lang="en-US" sz="1200" dirty="0"/>
              </a:p>
              <a:p>
                <a:pPr>
                  <a:lnSpc>
                    <a:spcPct val="150000"/>
                  </a:lnSpc>
                </a:pPr>
                <a14:m>
                  <m:oMathPara xmlns:m="http://schemas.openxmlformats.org/officeDocument/2006/math">
                    <m:oMathParaPr>
                      <m:jc m:val="left"/>
                    </m:oMathParaPr>
                    <m:oMath xmlns:m="http://schemas.openxmlformats.org/officeDocument/2006/math">
                      <m:r>
                        <a:rPr lang="en-US" sz="1200" i="1" dirty="0" smtClean="0">
                          <a:latin typeface="Cambria Math" panose="02040503050406030204" pitchFamily="18" charset="0"/>
                        </a:rPr>
                        <m:t>𝐹𝑜𝑟</m:t>
                      </m:r>
                      <m:r>
                        <a:rPr lang="en-US" sz="1200" i="1" dirty="0" smtClean="0">
                          <a:latin typeface="Cambria Math" panose="02040503050406030204" pitchFamily="18" charset="0"/>
                        </a:rPr>
                        <m:t> </m:t>
                      </m:r>
                      <m:r>
                        <a:rPr lang="en-US" sz="1200" b="0" i="1" dirty="0" smtClean="0">
                          <a:latin typeface="Cambria Math" panose="02040503050406030204" pitchFamily="18" charset="0"/>
                        </a:rPr>
                        <m:t>𝑖</m:t>
                      </m:r>
                      <m:r>
                        <a:rPr lang="en-US" sz="1200" i="1" dirty="0" smtClean="0">
                          <a:latin typeface="Cambria Math" panose="02040503050406030204" pitchFamily="18" charset="0"/>
                        </a:rPr>
                        <m:t> </m:t>
                      </m:r>
                      <m:r>
                        <a:rPr lang="en-US" sz="1200" i="1" dirty="0" smtClean="0">
                          <a:latin typeface="Cambria Math" panose="02040503050406030204" pitchFamily="18" charset="0"/>
                        </a:rPr>
                        <m:t>𝑖𝑛</m:t>
                      </m:r>
                      <m:r>
                        <a:rPr lang="en-US" sz="1200" i="1" dirty="0" smtClean="0">
                          <a:latin typeface="Cambria Math" panose="02040503050406030204" pitchFamily="18" charset="0"/>
                        </a:rPr>
                        <m:t> </m:t>
                      </m:r>
                      <m:r>
                        <a:rPr lang="en-US" sz="1200" i="1" dirty="0" smtClean="0">
                          <a:latin typeface="Cambria Math" panose="02040503050406030204" pitchFamily="18" charset="0"/>
                        </a:rPr>
                        <m:t>𝑒𝑝𝑜𝑐</m:t>
                      </m:r>
                      <m:r>
                        <a:rPr lang="en-US" sz="1200" i="1" dirty="0" smtClean="0">
                          <a:latin typeface="Cambria Math" panose="02040503050406030204" pitchFamily="18" charset="0"/>
                        </a:rPr>
                        <m:t>h</m:t>
                      </m:r>
                      <m:r>
                        <a:rPr lang="en-US" sz="1200" i="1" dirty="0" smtClean="0">
                          <a:latin typeface="Cambria Math" panose="02040503050406030204" pitchFamily="18" charset="0"/>
                        </a:rPr>
                        <m:t>𝑠</m:t>
                      </m:r>
                      <m:r>
                        <a:rPr lang="en-US" sz="1200" i="1" dirty="0" smtClean="0">
                          <a:latin typeface="Cambria Math" panose="02040503050406030204" pitchFamily="18" charset="0"/>
                        </a:rPr>
                        <m:t>:</m:t>
                      </m:r>
                    </m:oMath>
                  </m:oMathPara>
                </a14:m>
                <a:endParaRPr lang="en-US" sz="1200" dirty="0"/>
              </a:p>
              <a:p>
                <a:pPr lvl="1">
                  <a:lnSpc>
                    <a:spcPct val="150000"/>
                  </a:lnSpc>
                </a:pPr>
                <a14:m>
                  <m:oMathPara xmlns:m="http://schemas.openxmlformats.org/officeDocument/2006/math">
                    <m:oMathParaPr>
                      <m:jc m:val="left"/>
                    </m:oMathParaPr>
                    <m:oMath xmlns:m="http://schemas.openxmlformats.org/officeDocument/2006/math">
                      <m:r>
                        <a:rPr lang="en-US" sz="1200" i="1" dirty="0" smtClean="0">
                          <a:latin typeface="Cambria Math" panose="02040503050406030204" pitchFamily="18" charset="0"/>
                        </a:rPr>
                        <m:t>𝐶𝑎𝑙𝑐𝑢𝑙𝑎𝑡𝑒</m:t>
                      </m:r>
                      <m:r>
                        <a:rPr lang="en-US" sz="1200" i="1" dirty="0" smtClean="0">
                          <a:latin typeface="Cambria Math" panose="02040503050406030204" pitchFamily="18" charset="0"/>
                        </a:rPr>
                        <m:t> </m:t>
                      </m:r>
                      <m:r>
                        <a:rPr lang="en-US" sz="1200" i="1" dirty="0" smtClean="0">
                          <a:latin typeface="Cambria Math" panose="02040503050406030204" pitchFamily="18" charset="0"/>
                        </a:rPr>
                        <m:t>𝑡</m:t>
                      </m:r>
                      <m:r>
                        <a:rPr lang="en-US" sz="1200" i="1" dirty="0" smtClean="0">
                          <a:latin typeface="Cambria Math" panose="02040503050406030204" pitchFamily="18" charset="0"/>
                        </a:rPr>
                        <m:t>h</m:t>
                      </m:r>
                      <m:r>
                        <a:rPr lang="en-US" sz="1200" i="1" dirty="0" smtClean="0">
                          <a:latin typeface="Cambria Math" panose="02040503050406030204" pitchFamily="18" charset="0"/>
                        </a:rPr>
                        <m:t>𝑒</m:t>
                      </m:r>
                      <m:r>
                        <a:rPr lang="en-US" sz="1200" i="1" dirty="0" smtClean="0">
                          <a:latin typeface="Cambria Math" panose="02040503050406030204" pitchFamily="18" charset="0"/>
                        </a:rPr>
                        <m:t> </m:t>
                      </m:r>
                      <m:r>
                        <a:rPr lang="en-US" sz="1200" i="1" dirty="0" smtClean="0">
                          <a:latin typeface="Cambria Math" panose="02040503050406030204" pitchFamily="18" charset="0"/>
                        </a:rPr>
                        <m:t>𝑐𝑢𝑟𝑟𝑒𝑛𝑡</m:t>
                      </m:r>
                      <m:r>
                        <a:rPr lang="en-US" sz="1200" i="1" dirty="0" smtClean="0">
                          <a:latin typeface="Cambria Math" panose="02040503050406030204" pitchFamily="18" charset="0"/>
                        </a:rPr>
                        <m:t> </m:t>
                      </m:r>
                      <m:r>
                        <a:rPr lang="en-US" sz="1200" i="1" dirty="0" smtClean="0">
                          <a:latin typeface="Cambria Math" panose="02040503050406030204" pitchFamily="18" charset="0"/>
                        </a:rPr>
                        <m:t>𝑓𝑒𝑎𝑡𝑢𝑟𝑒𝑠</m:t>
                      </m:r>
                      <m:r>
                        <a:rPr lang="en-US" sz="1200" i="1" dirty="0" smtClean="0">
                          <a:latin typeface="Cambria Math" panose="02040503050406030204" pitchFamily="18" charset="0"/>
                        </a:rPr>
                        <m:t> </m:t>
                      </m:r>
                      <m:r>
                        <a:rPr lang="en-US" sz="1200" i="1" dirty="0" smtClean="0">
                          <a:latin typeface="Cambria Math" panose="02040503050406030204" pitchFamily="18" charset="0"/>
                        </a:rPr>
                        <m:t>𝑜𝑓</m:t>
                      </m:r>
                      <m:r>
                        <a:rPr lang="en-US" sz="1200" i="1" dirty="0" smtClean="0">
                          <a:latin typeface="Cambria Math" panose="02040503050406030204" pitchFamily="18" charset="0"/>
                        </a:rPr>
                        <m:t> </m:t>
                      </m:r>
                      <m:r>
                        <a:rPr lang="en-US" sz="1200" i="1" dirty="0" smtClean="0">
                          <a:latin typeface="Cambria Math" panose="02040503050406030204" pitchFamily="18" charset="0"/>
                        </a:rPr>
                        <m:t>𝑡</m:t>
                      </m:r>
                      <m:r>
                        <a:rPr lang="en-US" sz="1200" i="1" dirty="0" smtClean="0">
                          <a:latin typeface="Cambria Math" panose="02040503050406030204" pitchFamily="18" charset="0"/>
                        </a:rPr>
                        <m:t>h</m:t>
                      </m:r>
                      <m:r>
                        <a:rPr lang="en-US" sz="1200" i="1" dirty="0" smtClean="0">
                          <a:latin typeface="Cambria Math" panose="02040503050406030204" pitchFamily="18" charset="0"/>
                        </a:rPr>
                        <m:t>𝑒</m:t>
                      </m:r>
                      <m:r>
                        <a:rPr lang="en-US" sz="1200" i="1" dirty="0" smtClean="0">
                          <a:latin typeface="Cambria Math" panose="02040503050406030204" pitchFamily="18" charset="0"/>
                        </a:rPr>
                        <m:t> </m:t>
                      </m:r>
                      <m:r>
                        <a:rPr lang="en-US" sz="1200" i="1" dirty="0" smtClean="0">
                          <a:latin typeface="Cambria Math" panose="02040503050406030204" pitchFamily="18" charset="0"/>
                        </a:rPr>
                        <m:t>𝑡𝑎𝑟𝑔𝑒𝑡</m:t>
                      </m:r>
                      <m:r>
                        <a:rPr lang="en-US" sz="1200" i="1" dirty="0" smtClean="0">
                          <a:latin typeface="Cambria Math" panose="02040503050406030204" pitchFamily="18" charset="0"/>
                        </a:rPr>
                        <m:t> </m:t>
                      </m:r>
                      <m:r>
                        <a:rPr lang="en-US" sz="1200" i="1" dirty="0" smtClean="0">
                          <a:latin typeface="Cambria Math" panose="02040503050406030204" pitchFamily="18" charset="0"/>
                        </a:rPr>
                        <m:t>𝑝𝑖𝑐𝑡𝑢𝑟𝑒</m:t>
                      </m:r>
                      <m:r>
                        <a:rPr lang="en-US" sz="1200" i="1" dirty="0" smtClean="0">
                          <a:latin typeface="Cambria Math" panose="02040503050406030204" pitchFamily="18" charset="0"/>
                        </a:rPr>
                        <m:t>. </m:t>
                      </m:r>
                    </m:oMath>
                  </m:oMathPara>
                </a14:m>
                <a:endParaRPr lang="en-US" sz="1200" dirty="0"/>
              </a:p>
              <a:p>
                <a:pPr lvl="1">
                  <a:lnSpc>
                    <a:spcPct val="150000"/>
                  </a:lnSpc>
                </a:pPr>
                <a14:m>
                  <m:oMathPara xmlns:m="http://schemas.openxmlformats.org/officeDocument/2006/math">
                    <m:oMathParaPr>
                      <m:jc m:val="left"/>
                    </m:oMathParaPr>
                    <m:oMath xmlns:m="http://schemas.openxmlformats.org/officeDocument/2006/math">
                      <m:r>
                        <a:rPr lang="en-US" sz="1200" i="1" dirty="0" smtClean="0">
                          <a:latin typeface="Cambria Math" panose="02040503050406030204" pitchFamily="18" charset="0"/>
                        </a:rPr>
                        <m:t>𝐶𝑜𝑚𝑝𝑢𝑡𝑒</m:t>
                      </m:r>
                      <m:r>
                        <a:rPr lang="en-US" sz="1200" i="1" dirty="0" smtClean="0">
                          <a:latin typeface="Cambria Math" panose="02040503050406030204" pitchFamily="18" charset="0"/>
                        </a:rPr>
                        <m:t> </m:t>
                      </m:r>
                      <m:r>
                        <a:rPr lang="en-US" sz="1200" i="1" dirty="0" smtClean="0">
                          <a:latin typeface="Cambria Math" panose="02040503050406030204" pitchFamily="18" charset="0"/>
                        </a:rPr>
                        <m:t>𝑡</m:t>
                      </m:r>
                      <m:r>
                        <a:rPr lang="en-US" sz="1200" i="1" dirty="0" smtClean="0">
                          <a:latin typeface="Cambria Math" panose="02040503050406030204" pitchFamily="18" charset="0"/>
                        </a:rPr>
                        <m:t>h</m:t>
                      </m:r>
                      <m:r>
                        <a:rPr lang="en-US" sz="1200" i="1" dirty="0" smtClean="0">
                          <a:latin typeface="Cambria Math" panose="02040503050406030204" pitchFamily="18" charset="0"/>
                        </a:rPr>
                        <m:t>𝑒</m:t>
                      </m:r>
                      <m:r>
                        <a:rPr lang="en-US" sz="1200" i="1" dirty="0">
                          <a:latin typeface="Cambria Math" panose="02040503050406030204" pitchFamily="18" charset="0"/>
                        </a:rPr>
                        <m:t> </m:t>
                      </m:r>
                      <m:r>
                        <a:rPr lang="en-US" sz="1200" i="1" dirty="0" smtClean="0">
                          <a:latin typeface="Cambria Math" panose="02040503050406030204" pitchFamily="18" charset="0"/>
                        </a:rPr>
                        <m:t>𝑚𝑒𝑎𝑛</m:t>
                      </m:r>
                      <m:r>
                        <a:rPr lang="en-US" sz="1200" i="1" dirty="0">
                          <a:latin typeface="Cambria Math" panose="02040503050406030204" pitchFamily="18" charset="0"/>
                        </a:rPr>
                        <m:t> </m:t>
                      </m:r>
                      <m:r>
                        <a:rPr lang="en-US" sz="1200" i="1" dirty="0" smtClean="0">
                          <a:latin typeface="Cambria Math" panose="02040503050406030204" pitchFamily="18" charset="0"/>
                        </a:rPr>
                        <m:t>𝑠𝑞𝑢𝑎𝑟𝑒</m:t>
                      </m:r>
                      <m:r>
                        <a:rPr lang="en-US" sz="1200" i="1" dirty="0" smtClean="0">
                          <a:latin typeface="Cambria Math" panose="02040503050406030204" pitchFamily="18" charset="0"/>
                        </a:rPr>
                        <m:t> </m:t>
                      </m:r>
                      <m:r>
                        <a:rPr lang="en-US" sz="1200" i="1" dirty="0" smtClean="0">
                          <a:latin typeface="Cambria Math" panose="02040503050406030204" pitchFamily="18" charset="0"/>
                        </a:rPr>
                        <m:t>𝑙𝑜𝑠𝑠</m:t>
                      </m:r>
                      <m:r>
                        <a:rPr lang="en-US" sz="1200" i="1" dirty="0">
                          <a:latin typeface="Cambria Math" panose="02040503050406030204" pitchFamily="18" charset="0"/>
                        </a:rPr>
                        <m:t> </m:t>
                      </m:r>
                      <m:r>
                        <a:rPr lang="en-US" sz="1200" i="1" dirty="0" smtClean="0">
                          <a:latin typeface="Cambria Math" panose="02040503050406030204" pitchFamily="18" charset="0"/>
                        </a:rPr>
                        <m:t>𝑏𝑒𝑡𝑤𝑒𝑒𝑛</m:t>
                      </m:r>
                      <m:r>
                        <a:rPr lang="en-US" sz="1200" i="1" dirty="0" smtClean="0">
                          <a:latin typeface="Cambria Math" panose="02040503050406030204" pitchFamily="18" charset="0"/>
                        </a:rPr>
                        <m:t> </m:t>
                      </m:r>
                      <m:r>
                        <a:rPr lang="en-US" sz="1200" i="1" dirty="0" smtClean="0">
                          <a:latin typeface="Cambria Math" panose="02040503050406030204" pitchFamily="18" charset="0"/>
                        </a:rPr>
                        <m:t>𝑡</m:t>
                      </m:r>
                      <m:r>
                        <a:rPr lang="en-US" sz="1200" i="1" dirty="0" smtClean="0">
                          <a:latin typeface="Cambria Math" panose="02040503050406030204" pitchFamily="18" charset="0"/>
                        </a:rPr>
                        <m:t>h</m:t>
                      </m:r>
                      <m:r>
                        <a:rPr lang="en-US" sz="1200" i="1" dirty="0" smtClean="0">
                          <a:latin typeface="Cambria Math" panose="02040503050406030204" pitchFamily="18" charset="0"/>
                        </a:rPr>
                        <m:t>𝑒</m:t>
                      </m:r>
                      <m:r>
                        <a:rPr lang="en-US" sz="1200" i="1" dirty="0" smtClean="0">
                          <a:latin typeface="Cambria Math" panose="02040503050406030204" pitchFamily="18" charset="0"/>
                        </a:rPr>
                        <m:t> </m:t>
                      </m:r>
                      <m:r>
                        <a:rPr lang="en-US" sz="1200" i="1" dirty="0" smtClean="0">
                          <a:latin typeface="Cambria Math" panose="02040503050406030204" pitchFamily="18" charset="0"/>
                        </a:rPr>
                        <m:t>𝑡𝑎𝑟𝑔𝑒𝑡</m:t>
                      </m:r>
                      <m:r>
                        <a:rPr lang="en-US" sz="1200" i="1" dirty="0" smtClean="0">
                          <a:latin typeface="Cambria Math" panose="02040503050406030204" pitchFamily="18" charset="0"/>
                        </a:rPr>
                        <m:t> </m:t>
                      </m:r>
                      <m:r>
                        <a:rPr lang="en-US" sz="1200" i="1" dirty="0" smtClean="0">
                          <a:latin typeface="Cambria Math" panose="02040503050406030204" pitchFamily="18" charset="0"/>
                        </a:rPr>
                        <m:t>𝑝𝑖𝑐𝑡𝑢𝑟𝑒</m:t>
                      </m:r>
                      <m:r>
                        <a:rPr lang="en-US" sz="1200" i="1" dirty="0" smtClean="0">
                          <a:latin typeface="Cambria Math" panose="02040503050406030204" pitchFamily="18" charset="0"/>
                        </a:rPr>
                        <m:t> </m:t>
                      </m:r>
                      <m:r>
                        <a:rPr lang="en-US" sz="1200" i="1" dirty="0" smtClean="0">
                          <a:latin typeface="Cambria Math" panose="02040503050406030204" pitchFamily="18" charset="0"/>
                        </a:rPr>
                        <m:t>𝑎𝑛𝑑</m:t>
                      </m:r>
                      <m:r>
                        <a:rPr lang="en-US" sz="1200" i="1" dirty="0" smtClean="0">
                          <a:latin typeface="Cambria Math" panose="02040503050406030204" pitchFamily="18" charset="0"/>
                        </a:rPr>
                        <m:t> </m:t>
                      </m:r>
                      <m:r>
                        <a:rPr lang="en-US" sz="1200" i="1" dirty="0" smtClean="0">
                          <a:latin typeface="Cambria Math" panose="02040503050406030204" pitchFamily="18" charset="0"/>
                        </a:rPr>
                        <m:t>𝑐𝑜𝑛𝑡𝑒𝑛𝑡</m:t>
                      </m:r>
                      <m:r>
                        <a:rPr lang="en-US" sz="1200" i="1" dirty="0" smtClean="0">
                          <a:latin typeface="Cambria Math" panose="02040503050406030204" pitchFamily="18" charset="0"/>
                        </a:rPr>
                        <m:t> </m:t>
                      </m:r>
                      <m:r>
                        <a:rPr lang="en-US" sz="1200" i="1" dirty="0" smtClean="0">
                          <a:latin typeface="Cambria Math" panose="02040503050406030204" pitchFamily="18" charset="0"/>
                        </a:rPr>
                        <m:t>𝑝𝑖𝑐𝑡𝑢𝑟𝑒</m:t>
                      </m:r>
                      <m:r>
                        <a:rPr lang="en-US" sz="1200" i="1" dirty="0" smtClean="0">
                          <a:latin typeface="Cambria Math" panose="02040503050406030204" pitchFamily="18" charset="0"/>
                        </a:rPr>
                        <m:t> </m:t>
                      </m:r>
                      <m:r>
                        <a:rPr lang="en-US" sz="1200" i="1" dirty="0" smtClean="0">
                          <a:latin typeface="Cambria Math" panose="02040503050406030204" pitchFamily="18" charset="0"/>
                        </a:rPr>
                        <m:t>𝑐𝑜𝑛𝑡𝑒𝑛𝑡</m:t>
                      </m:r>
                      <m:r>
                        <a:rPr lang="en-US" sz="1200" i="1" dirty="0" smtClean="0">
                          <a:latin typeface="Cambria Math" panose="02040503050406030204" pitchFamily="18" charset="0"/>
                        </a:rPr>
                        <m:t> </m:t>
                      </m:r>
                      <m:r>
                        <a:rPr lang="en-US" sz="1200" i="1" dirty="0" smtClean="0">
                          <a:latin typeface="Cambria Math" panose="02040503050406030204" pitchFamily="18" charset="0"/>
                        </a:rPr>
                        <m:t>𝑙𝑎𝑦𝑒𝑟𝑠</m:t>
                      </m:r>
                      <m:r>
                        <a:rPr lang="en-US" sz="1200" i="1" dirty="0" smtClean="0">
                          <a:latin typeface="Cambria Math" panose="02040503050406030204" pitchFamily="18" charset="0"/>
                        </a:rPr>
                        <m:t>.</m:t>
                      </m:r>
                    </m:oMath>
                  </m:oMathPara>
                </a14:m>
                <a:endParaRPr lang="en-US" sz="1200" dirty="0"/>
              </a:p>
              <a:p>
                <a:pPr lvl="1"/>
                <a:endParaRPr lang="en-US" dirty="0"/>
              </a:p>
              <a:p>
                <a:pPr>
                  <a:lnSpc>
                    <a:spcPts val="1425"/>
                  </a:lnSpc>
                </a:pPr>
                <a:r>
                  <a:rPr lang="en-US" b="0" dirty="0">
                    <a:solidFill>
                      <a:srgbClr val="000000"/>
                    </a:solidFill>
                    <a:effectLst/>
                    <a:latin typeface="Courier New" panose="02070309020205020404" pitchFamily="49" charset="0"/>
                  </a:rPr>
                  <a:t>		</a:t>
                </a:r>
                <a:endParaRPr lang="en-IL" dirty="0"/>
              </a:p>
            </p:txBody>
          </p:sp>
        </mc:Choice>
        <mc:Fallback xmlns="">
          <p:sp>
            <p:nvSpPr>
              <p:cNvPr id="3" name="TextBox 2">
                <a:extLst>
                  <a:ext uri="{FF2B5EF4-FFF2-40B4-BE49-F238E27FC236}">
                    <a16:creationId xmlns:a16="http://schemas.microsoft.com/office/drawing/2014/main" id="{B6696346-499D-758D-A772-5DAFA43D51C6}"/>
                  </a:ext>
                </a:extLst>
              </p:cNvPr>
              <p:cNvSpPr txBox="1">
                <a:spLocks noRot="1" noChangeAspect="1" noMove="1" noResize="1" noEditPoints="1" noAdjustHandles="1" noChangeArrowheads="1" noChangeShapeType="1" noTextEdit="1"/>
              </p:cNvSpPr>
              <p:nvPr/>
            </p:nvSpPr>
            <p:spPr>
              <a:xfrm>
                <a:off x="969632" y="699609"/>
                <a:ext cx="10629133" cy="1958228"/>
              </a:xfrm>
              <a:prstGeom prst="rect">
                <a:avLst/>
              </a:prstGeom>
              <a:blipFill>
                <a:blip r:embed="rId2"/>
                <a:stretch>
                  <a:fillRect/>
                </a:stretch>
              </a:blipFill>
            </p:spPr>
            <p:txBody>
              <a:bodyPr/>
              <a:lstStyle/>
              <a:p>
                <a:r>
                  <a:rPr lang="en-IL">
                    <a:noFill/>
                  </a:rPr>
                  <a:t> </a:t>
                </a:r>
              </a:p>
            </p:txBody>
          </p:sp>
        </mc:Fallback>
      </mc:AlternateContent>
      <p:sp>
        <p:nvSpPr>
          <p:cNvPr id="5" name="TextBox 4">
            <a:extLst>
              <a:ext uri="{FF2B5EF4-FFF2-40B4-BE49-F238E27FC236}">
                <a16:creationId xmlns:a16="http://schemas.microsoft.com/office/drawing/2014/main" id="{06232323-7739-0E44-0810-7F0F7150052E}"/>
              </a:ext>
            </a:extLst>
          </p:cNvPr>
          <p:cNvSpPr txBox="1"/>
          <p:nvPr/>
        </p:nvSpPr>
        <p:spPr>
          <a:xfrm>
            <a:off x="325257" y="2291442"/>
            <a:ext cx="11541486" cy="2164695"/>
          </a:xfrm>
          <a:prstGeom prst="rect">
            <a:avLst/>
          </a:prstGeom>
          <a:noFill/>
        </p:spPr>
        <p:txBody>
          <a:bodyPr wrap="square" rtlCol="0">
            <a:spAutoFit/>
          </a:bodyPr>
          <a:lstStyle/>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style_grams</a:t>
            </a:r>
            <a:r>
              <a:rPr lang="en-US" sz="1400" b="1" dirty="0">
                <a:solidFill>
                  <a:srgbClr val="000000"/>
                </a:solidFill>
                <a:effectLst/>
                <a:latin typeface="Courier New" panose="02070309020205020404" pitchFamily="49" charset="0"/>
              </a:rPr>
              <a:t> = {layer: </a:t>
            </a:r>
            <a:r>
              <a:rPr lang="en-US" sz="1400" b="1" dirty="0" err="1">
                <a:solidFill>
                  <a:srgbClr val="000000"/>
                </a:solidFill>
                <a:effectLst/>
                <a:latin typeface="Courier New" panose="02070309020205020404" pitchFamily="49" charset="0"/>
              </a:rPr>
              <a:t>gram_matrix</a:t>
            </a:r>
            <a:r>
              <a:rPr lang="en-US" sz="1400" b="1" dirty="0">
                <a:solidFill>
                  <a:srgbClr val="000000"/>
                </a:solidFill>
                <a:effectLst/>
                <a:latin typeface="Courier New" panose="02070309020205020404" pitchFamily="49" charset="0"/>
              </a:rPr>
              <a:t>(</a:t>
            </a:r>
            <a:r>
              <a:rPr lang="en-US" sz="1400" b="1" dirty="0" err="1">
                <a:solidFill>
                  <a:srgbClr val="000000"/>
                </a:solidFill>
                <a:effectLst/>
                <a:latin typeface="Courier New" panose="02070309020205020404" pitchFamily="49" charset="0"/>
              </a:rPr>
              <a:t>style_features</a:t>
            </a:r>
            <a:r>
              <a:rPr lang="en-US" sz="1400" b="1" dirty="0">
                <a:solidFill>
                  <a:srgbClr val="000000"/>
                </a:solidFill>
                <a:effectLst/>
                <a:latin typeface="Courier New" panose="02070309020205020404" pitchFamily="49" charset="0"/>
              </a:rPr>
              <a:t>[layer]) </a:t>
            </a:r>
            <a:r>
              <a:rPr lang="en-US" sz="1400" b="1" dirty="0">
                <a:solidFill>
                  <a:srgbClr val="AF00DB"/>
                </a:solidFill>
                <a:effectLst/>
                <a:latin typeface="Courier New" panose="02070309020205020404" pitchFamily="49" charset="0"/>
              </a:rPr>
              <a:t>for</a:t>
            </a:r>
            <a:r>
              <a:rPr lang="en-US" sz="1400" b="1" dirty="0">
                <a:solidFill>
                  <a:srgbClr val="000000"/>
                </a:solidFill>
                <a:effectLst/>
                <a:latin typeface="Courier New" panose="02070309020205020404" pitchFamily="49" charset="0"/>
              </a:rPr>
              <a:t> layer </a:t>
            </a:r>
            <a:r>
              <a:rPr lang="en-US" sz="1400" b="1" dirty="0">
                <a:solidFill>
                  <a:srgbClr val="0000FF"/>
                </a:solidFill>
                <a:effectLst/>
                <a:latin typeface="Courier New" panose="02070309020205020404" pitchFamily="49" charset="0"/>
              </a:rPr>
              <a:t>in</a:t>
            </a: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style_features</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optimizer = </a:t>
            </a:r>
            <a:r>
              <a:rPr lang="en-US" sz="1400" b="1" dirty="0" err="1">
                <a:solidFill>
                  <a:srgbClr val="000000"/>
                </a:solidFill>
                <a:effectLst/>
                <a:latin typeface="Courier New" panose="02070309020205020404" pitchFamily="49" charset="0"/>
              </a:rPr>
              <a:t>optim.Adam</a:t>
            </a:r>
            <a:r>
              <a:rPr lang="en-US" sz="1400" b="1" dirty="0">
                <a:solidFill>
                  <a:srgbClr val="000000"/>
                </a:solidFill>
                <a:effectLst/>
                <a:latin typeface="Courier New" panose="02070309020205020404" pitchFamily="49" charset="0"/>
              </a:rPr>
              <a:t>([target], </a:t>
            </a:r>
            <a:r>
              <a:rPr lang="en-US" sz="1400" b="1" dirty="0" err="1">
                <a:solidFill>
                  <a:srgbClr val="000000"/>
                </a:solidFill>
                <a:effectLst/>
                <a:latin typeface="Courier New" panose="02070309020205020404" pitchFamily="49" charset="0"/>
              </a:rPr>
              <a:t>lr</a:t>
            </a:r>
            <a:r>
              <a:rPr lang="en-US" sz="1400" b="1" dirty="0">
                <a:solidFill>
                  <a:srgbClr val="000000"/>
                </a:solidFill>
                <a:effectLst/>
                <a:latin typeface="Courier New" panose="02070309020205020404" pitchFamily="49" charset="0"/>
              </a:rPr>
              <a:t>=</a:t>
            </a:r>
            <a:r>
              <a:rPr lang="en-US" sz="1400" b="1" dirty="0">
                <a:solidFill>
                  <a:srgbClr val="116644"/>
                </a:solidFill>
                <a:effectLst/>
                <a:latin typeface="Courier New" panose="02070309020205020404" pitchFamily="49" charset="0"/>
              </a:rPr>
              <a:t>0.003</a:t>
            </a:r>
            <a:r>
              <a:rPr lang="en-US" sz="1400" b="1" dirty="0">
                <a:solidFill>
                  <a:srgbClr val="000000"/>
                </a:solidFill>
                <a:effectLst/>
                <a:latin typeface="Courier New" panose="02070309020205020404" pitchFamily="49" charset="0"/>
              </a:rPr>
              <a:t>)</a:t>
            </a:r>
          </a:p>
          <a:p>
            <a:pPr>
              <a:lnSpc>
                <a:spcPts val="1425"/>
              </a:lnSpc>
            </a:pPr>
            <a:br>
              <a:rPr lang="en-US" sz="1400" b="1" dirty="0">
                <a:solidFill>
                  <a:srgbClr val="000000"/>
                </a:solidFill>
                <a:effectLst/>
                <a:latin typeface="Courier New" panose="02070309020205020404" pitchFamily="49" charset="0"/>
              </a:rPr>
            </a:br>
            <a:r>
              <a:rPr lang="en-US" sz="1400" b="1" dirty="0">
                <a:solidFill>
                  <a:srgbClr val="000000"/>
                </a:solidFill>
                <a:effectLst/>
                <a:latin typeface="Courier New" panose="02070309020205020404" pitchFamily="49" charset="0"/>
              </a:rPr>
              <a:t>    </a:t>
            </a:r>
            <a:r>
              <a:rPr lang="en-US" sz="1400" b="1" dirty="0">
                <a:solidFill>
                  <a:srgbClr val="008000"/>
                </a:solidFill>
                <a:effectLst/>
                <a:latin typeface="Courier New" panose="02070309020205020404" pitchFamily="49" charset="0"/>
              </a:rPr>
              <a:t># Style transfer loop</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a:solidFill>
                  <a:srgbClr val="AF00DB"/>
                </a:solidFill>
                <a:effectLst/>
                <a:latin typeface="Courier New" panose="02070309020205020404" pitchFamily="49" charset="0"/>
              </a:rPr>
              <a:t>for</a:t>
            </a:r>
            <a:r>
              <a:rPr lang="en-US" sz="1400" b="1" dirty="0">
                <a:solidFill>
                  <a:srgbClr val="000000"/>
                </a:solidFill>
                <a:effectLst/>
                <a:latin typeface="Courier New" panose="02070309020205020404" pitchFamily="49" charset="0"/>
              </a:rPr>
              <a:t> ii </a:t>
            </a:r>
            <a:r>
              <a:rPr lang="en-US" sz="1400" b="1" dirty="0">
                <a:solidFill>
                  <a:srgbClr val="0000FF"/>
                </a:solidFill>
                <a:effectLst/>
                <a:latin typeface="Courier New" panose="02070309020205020404" pitchFamily="49" charset="0"/>
              </a:rPr>
              <a:t>in</a:t>
            </a:r>
            <a:r>
              <a:rPr lang="en-US" sz="1400" b="1" dirty="0">
                <a:solidFill>
                  <a:srgbClr val="000000"/>
                </a:solidFill>
                <a:effectLst/>
                <a:latin typeface="Courier New" panose="02070309020205020404" pitchFamily="49" charset="0"/>
              </a:rPr>
              <a:t> </a:t>
            </a:r>
            <a:r>
              <a:rPr lang="en-US" sz="1400" b="1" dirty="0">
                <a:solidFill>
                  <a:srgbClr val="795E26"/>
                </a:solidFill>
                <a:effectLst/>
                <a:latin typeface="Courier New" panose="02070309020205020404" pitchFamily="49" charset="0"/>
              </a:rPr>
              <a:t>range</a:t>
            </a:r>
            <a:r>
              <a:rPr lang="en-US" sz="1400" b="1" dirty="0">
                <a:solidFill>
                  <a:srgbClr val="000000"/>
                </a:solidFill>
                <a:effectLst/>
                <a:latin typeface="Courier New" panose="02070309020205020404" pitchFamily="49" charset="0"/>
              </a:rPr>
              <a:t>(</a:t>
            </a:r>
            <a:r>
              <a:rPr lang="en-US" sz="1400" b="1" dirty="0">
                <a:solidFill>
                  <a:srgbClr val="116644"/>
                </a:solidFill>
                <a:effectLst/>
                <a:latin typeface="Courier New" panose="02070309020205020404" pitchFamily="49" charset="0"/>
              </a:rPr>
              <a:t>1</a:t>
            </a: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num_steps</a:t>
            </a:r>
            <a:r>
              <a:rPr lang="en-US" sz="1400" b="1" dirty="0">
                <a:solidFill>
                  <a:srgbClr val="000000"/>
                </a:solidFill>
                <a:effectLst/>
                <a:latin typeface="Courier New" panose="02070309020205020404" pitchFamily="49" charset="0"/>
              </a:rPr>
              <a:t> + </a:t>
            </a:r>
            <a:r>
              <a:rPr lang="en-US" sz="1400" b="1" dirty="0">
                <a:solidFill>
                  <a:srgbClr val="116644"/>
                </a:solidFill>
                <a:effectLst/>
                <a:latin typeface="Courier New" panose="02070309020205020404" pitchFamily="49" charset="0"/>
              </a:rPr>
              <a:t>1</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a:t>
            </a:r>
            <a:r>
              <a:rPr lang="en-US" sz="1400" b="1" dirty="0">
                <a:solidFill>
                  <a:srgbClr val="008000"/>
                </a:solidFill>
                <a:effectLst/>
                <a:latin typeface="Courier New" panose="02070309020205020404" pitchFamily="49" charset="0"/>
              </a:rPr>
              <a:t># Extract features from target image</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target_features</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get_features</a:t>
            </a:r>
            <a:r>
              <a:rPr lang="en-US" sz="1400" b="1" dirty="0">
                <a:solidFill>
                  <a:srgbClr val="000000"/>
                </a:solidFill>
                <a:effectLst/>
                <a:latin typeface="Courier New" panose="02070309020205020404" pitchFamily="49" charset="0"/>
              </a:rPr>
              <a:t>(target, model, layers)</a:t>
            </a:r>
          </a:p>
          <a:p>
            <a:pPr>
              <a:lnSpc>
                <a:spcPts val="1425"/>
              </a:lnSpc>
            </a:pPr>
            <a:br>
              <a:rPr lang="en-US" sz="1400" b="1" dirty="0">
                <a:solidFill>
                  <a:srgbClr val="000000"/>
                </a:solidFill>
                <a:effectLst/>
                <a:latin typeface="Courier New" panose="02070309020205020404" pitchFamily="49" charset="0"/>
              </a:rPr>
            </a:br>
            <a:r>
              <a:rPr lang="en-US" sz="1400" b="1" dirty="0">
                <a:solidFill>
                  <a:srgbClr val="000000"/>
                </a:solidFill>
                <a:effectLst/>
                <a:latin typeface="Courier New" panose="02070309020205020404" pitchFamily="49" charset="0"/>
              </a:rPr>
              <a:t>        </a:t>
            </a:r>
            <a:r>
              <a:rPr lang="en-US" sz="1400" b="1" dirty="0">
                <a:solidFill>
                  <a:srgbClr val="008000"/>
                </a:solidFill>
                <a:effectLst/>
                <a:latin typeface="Courier New" panose="02070309020205020404" pitchFamily="49" charset="0"/>
              </a:rPr>
              <a:t># Compute content loss</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content_loss</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torch.mean</a:t>
            </a:r>
            <a:r>
              <a:rPr lang="en-US" sz="1400" b="1" dirty="0">
                <a:solidFill>
                  <a:srgbClr val="000000"/>
                </a:solidFill>
                <a:effectLst/>
                <a:latin typeface="Courier New" panose="02070309020205020404" pitchFamily="49" charset="0"/>
              </a:rPr>
              <a:t>((</a:t>
            </a:r>
            <a:r>
              <a:rPr lang="en-US" sz="1400" b="1" dirty="0" err="1">
                <a:solidFill>
                  <a:srgbClr val="000000"/>
                </a:solidFill>
                <a:effectLst/>
                <a:latin typeface="Courier New" panose="02070309020205020404" pitchFamily="49" charset="0"/>
              </a:rPr>
              <a:t>target_features</a:t>
            </a:r>
            <a:r>
              <a:rPr lang="en-US" sz="1400" b="1" dirty="0">
                <a:solidFill>
                  <a:srgbClr val="000000"/>
                </a:solidFill>
                <a:effectLst/>
                <a:latin typeface="Courier New" panose="02070309020205020404" pitchFamily="49" charset="0"/>
              </a:rPr>
              <a:t>[</a:t>
            </a:r>
            <a:r>
              <a:rPr lang="en-US" sz="1400" b="1" dirty="0" err="1">
                <a:solidFill>
                  <a:srgbClr val="000000"/>
                </a:solidFill>
                <a:effectLst/>
                <a:latin typeface="Courier New" panose="02070309020205020404" pitchFamily="49" charset="0"/>
              </a:rPr>
              <a:t>content_layer</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content_features</a:t>
            </a:r>
            <a:r>
              <a:rPr lang="en-US" sz="1400" b="1" dirty="0">
                <a:solidFill>
                  <a:srgbClr val="000000"/>
                </a:solidFill>
                <a:effectLst/>
                <a:latin typeface="Courier New" panose="02070309020205020404" pitchFamily="49" charset="0"/>
              </a:rPr>
              <a:t>[</a:t>
            </a:r>
            <a:r>
              <a:rPr lang="en-US" sz="1400" b="1" dirty="0" err="1">
                <a:solidFill>
                  <a:srgbClr val="000000"/>
                </a:solidFill>
                <a:effectLst/>
                <a:latin typeface="Courier New" panose="02070309020205020404" pitchFamily="49" charset="0"/>
              </a:rPr>
              <a:t>content_layer</a:t>
            </a:r>
            <a:r>
              <a:rPr lang="en-US" sz="1400" b="1" dirty="0">
                <a:solidFill>
                  <a:srgbClr val="000000"/>
                </a:solidFill>
                <a:effectLst/>
                <a:latin typeface="Courier New" panose="02070309020205020404" pitchFamily="49" charset="0"/>
              </a:rPr>
              <a:t>])**</a:t>
            </a:r>
            <a:r>
              <a:rPr lang="en-US" sz="1400" b="1" dirty="0">
                <a:solidFill>
                  <a:srgbClr val="116644"/>
                </a:solidFill>
                <a:effectLst/>
                <a:latin typeface="Courier New" panose="02070309020205020404" pitchFamily="49" charset="0"/>
              </a:rPr>
              <a:t>2</a:t>
            </a:r>
            <a:r>
              <a:rPr lang="en-US" sz="1400" b="1" dirty="0">
                <a:solidFill>
                  <a:srgbClr val="000000"/>
                </a:solidFill>
                <a:effectLst/>
                <a:latin typeface="Courier New" panose="02070309020205020404" pitchFamily="49" charset="0"/>
              </a:rPr>
              <a:t>)</a:t>
            </a:r>
          </a:p>
          <a:p>
            <a:endParaRPr lang="en-IL" dirty="0"/>
          </a:p>
        </p:txBody>
      </p:sp>
      <p:sp>
        <p:nvSpPr>
          <p:cNvPr id="6" name="TextBox 5">
            <a:extLst>
              <a:ext uri="{FF2B5EF4-FFF2-40B4-BE49-F238E27FC236}">
                <a16:creationId xmlns:a16="http://schemas.microsoft.com/office/drawing/2014/main" id="{DAF2B439-66EE-5948-B4E6-E65BDD39C8E6}"/>
              </a:ext>
            </a:extLst>
          </p:cNvPr>
          <p:cNvSpPr txBox="1"/>
          <p:nvPr/>
        </p:nvSpPr>
        <p:spPr>
          <a:xfrm>
            <a:off x="834621" y="4456137"/>
            <a:ext cx="5541632" cy="2164695"/>
          </a:xfrm>
          <a:prstGeom prst="rect">
            <a:avLst/>
          </a:prstGeom>
          <a:noFill/>
          <a:ln>
            <a:solidFill>
              <a:schemeClr val="tx2"/>
            </a:solidFill>
          </a:ln>
        </p:spPr>
        <p:txBody>
          <a:bodyPr wrap="square" rtlCol="0">
            <a:spAutoFit/>
          </a:bodyPr>
          <a:lstStyle/>
          <a:p>
            <a:pPr>
              <a:lnSpc>
                <a:spcPts val="1425"/>
              </a:lnSpc>
            </a:pPr>
            <a:r>
              <a:rPr lang="en-US" b="0" dirty="0">
                <a:solidFill>
                  <a:srgbClr val="0000FF"/>
                </a:solidFill>
                <a:effectLst/>
                <a:latin typeface="Courier New" panose="02070309020205020404" pitchFamily="49" charset="0"/>
              </a:rPr>
              <a:t>def</a:t>
            </a:r>
            <a:r>
              <a:rPr lang="en-US" b="0" dirty="0">
                <a:solidFill>
                  <a:srgbClr val="000000"/>
                </a:solidFill>
                <a:effectLst/>
                <a:latin typeface="Courier New" panose="02070309020205020404" pitchFamily="49" charset="0"/>
              </a:rPr>
              <a:t> </a:t>
            </a:r>
            <a:r>
              <a:rPr lang="en-US" b="0" dirty="0" err="1">
                <a:solidFill>
                  <a:srgbClr val="795E26"/>
                </a:solidFill>
                <a:effectLst/>
                <a:latin typeface="Courier New" panose="02070309020205020404" pitchFamily="49" charset="0"/>
              </a:rPr>
              <a:t>gram_matrix</a:t>
            </a:r>
            <a:r>
              <a:rPr lang="en-US" b="0" dirty="0">
                <a:solidFill>
                  <a:srgbClr val="000000"/>
                </a:solidFill>
                <a:effectLst/>
                <a:latin typeface="Courier New" panose="02070309020205020404" pitchFamily="49" charset="0"/>
              </a:rPr>
              <a:t>(</a:t>
            </a:r>
            <a:r>
              <a:rPr lang="en-US" b="0" dirty="0">
                <a:solidFill>
                  <a:srgbClr val="001080"/>
                </a:solidFill>
                <a:effectLst/>
                <a:latin typeface="Courier New" panose="02070309020205020404" pitchFamily="49" charset="0"/>
              </a:rPr>
              <a:t>tensor</a:t>
            </a:r>
            <a:r>
              <a:rPr lang="en-US" b="0" dirty="0">
                <a:solidFill>
                  <a:srgbClr val="000000"/>
                </a:solidFill>
                <a:effectLst/>
                <a:latin typeface="Courier New" panose="02070309020205020404" pitchFamily="49" charset="0"/>
              </a:rPr>
              <a:t>):</a:t>
            </a:r>
          </a:p>
          <a:p>
            <a:pPr>
              <a:lnSpc>
                <a:spcPts val="1425"/>
              </a:lnSpc>
            </a:pPr>
            <a:r>
              <a:rPr lang="en-US" b="0" dirty="0">
                <a:solidFill>
                  <a:srgbClr val="000000"/>
                </a:solidFill>
                <a:effectLst/>
                <a:latin typeface="Courier New" panose="02070309020205020404" pitchFamily="49" charset="0"/>
              </a:rPr>
              <a:t>    </a:t>
            </a:r>
          </a:p>
          <a:p>
            <a:pPr>
              <a:lnSpc>
                <a:spcPts val="1425"/>
              </a:lnSpc>
            </a:pPr>
            <a:r>
              <a:rPr lang="en-US" b="0" dirty="0">
                <a:solidFill>
                  <a:srgbClr val="000000"/>
                </a:solidFill>
                <a:effectLst/>
                <a:latin typeface="Courier New" panose="02070309020205020404" pitchFamily="49" charset="0"/>
              </a:rPr>
              <a:t>    _, d, h, w = </a:t>
            </a:r>
            <a:r>
              <a:rPr lang="en-US" b="0" dirty="0" err="1">
                <a:solidFill>
                  <a:srgbClr val="000000"/>
                </a:solidFill>
                <a:effectLst/>
                <a:latin typeface="Courier New" panose="02070309020205020404" pitchFamily="49" charset="0"/>
              </a:rPr>
              <a:t>tensor.size</a:t>
            </a:r>
            <a:r>
              <a:rPr lang="en-US" b="0" dirty="0">
                <a:solidFill>
                  <a:srgbClr val="000000"/>
                </a:solidFill>
                <a:effectLst/>
                <a:latin typeface="Courier New" panose="02070309020205020404" pitchFamily="49" charset="0"/>
              </a:rPr>
              <a:t>()  </a:t>
            </a:r>
          </a:p>
          <a:p>
            <a:pPr>
              <a:lnSpc>
                <a:spcPts val="1425"/>
              </a:lnSpc>
            </a:pPr>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    tensor = </a:t>
            </a:r>
            <a:r>
              <a:rPr lang="en-US" b="0" dirty="0" err="1">
                <a:solidFill>
                  <a:srgbClr val="000000"/>
                </a:solidFill>
                <a:effectLst/>
                <a:latin typeface="Courier New" panose="02070309020205020404" pitchFamily="49" charset="0"/>
              </a:rPr>
              <a:t>tensor.view</a:t>
            </a:r>
            <a:r>
              <a:rPr lang="en-US" b="0" dirty="0">
                <a:solidFill>
                  <a:srgbClr val="000000"/>
                </a:solidFill>
                <a:effectLst/>
                <a:latin typeface="Courier New" panose="02070309020205020404" pitchFamily="49" charset="0"/>
              </a:rPr>
              <a:t>(d, h * w)</a:t>
            </a:r>
          </a:p>
          <a:p>
            <a:pPr>
              <a:lnSpc>
                <a:spcPts val="1425"/>
              </a:lnSpc>
            </a:pPr>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    </a:t>
            </a:r>
          </a:p>
          <a:p>
            <a:pPr>
              <a:lnSpc>
                <a:spcPts val="1425"/>
              </a:lnSpc>
            </a:pPr>
            <a:r>
              <a:rPr lang="en-US" b="0" dirty="0">
                <a:solidFill>
                  <a:srgbClr val="000000"/>
                </a:solidFill>
                <a:effectLst/>
                <a:latin typeface="Courier New" panose="02070309020205020404" pitchFamily="49" charset="0"/>
              </a:rPr>
              <a:t>    gram = torch.mm(tensor, tensor.t())</a:t>
            </a:r>
          </a:p>
          <a:p>
            <a:pPr>
              <a:lnSpc>
                <a:spcPts val="1425"/>
              </a:lnSpc>
            </a:pPr>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return</a:t>
            </a:r>
            <a:r>
              <a:rPr lang="en-US" b="0" dirty="0">
                <a:solidFill>
                  <a:srgbClr val="000000"/>
                </a:solidFill>
                <a:effectLst/>
                <a:latin typeface="Courier New" panose="02070309020205020404" pitchFamily="49" charset="0"/>
              </a:rPr>
              <a:t> gram</a:t>
            </a:r>
          </a:p>
          <a:p>
            <a:endParaRPr lang="en-IL" dirty="0"/>
          </a:p>
        </p:txBody>
      </p:sp>
    </p:spTree>
    <p:extLst>
      <p:ext uri="{BB962C8B-B14F-4D97-AF65-F5344CB8AC3E}">
        <p14:creationId xmlns:p14="http://schemas.microsoft.com/office/powerpoint/2010/main" val="323971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3D936-BE2D-21F7-A6DB-F9CFB511A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495428-3C30-3999-12B4-B3ABA1BEC230}"/>
              </a:ext>
            </a:extLst>
          </p:cNvPr>
          <p:cNvSpPr>
            <a:spLocks noGrp="1"/>
          </p:cNvSpPr>
          <p:nvPr>
            <p:ph type="title"/>
          </p:nvPr>
        </p:nvSpPr>
        <p:spPr>
          <a:xfrm>
            <a:off x="700119" y="-119462"/>
            <a:ext cx="5556463" cy="913913"/>
          </a:xfrm>
        </p:spPr>
        <p:txBody>
          <a:bodyPr/>
          <a:lstStyle/>
          <a:p>
            <a:r>
              <a:rPr lang="en-US" dirty="0"/>
              <a:t>The whole process</a:t>
            </a:r>
            <a:endParaRPr lang="en-IL" dirty="0"/>
          </a:p>
        </p:txBody>
      </p:sp>
      <p:sp>
        <p:nvSpPr>
          <p:cNvPr id="4" name="TextBox 3">
            <a:extLst>
              <a:ext uri="{FF2B5EF4-FFF2-40B4-BE49-F238E27FC236}">
                <a16:creationId xmlns:a16="http://schemas.microsoft.com/office/drawing/2014/main" id="{3BCF37DC-3D07-B066-F009-6FE7D32B465F}"/>
              </a:ext>
            </a:extLst>
          </p:cNvPr>
          <p:cNvSpPr txBox="1"/>
          <p:nvPr/>
        </p:nvSpPr>
        <p:spPr>
          <a:xfrm>
            <a:off x="914400" y="1336801"/>
            <a:ext cx="10684365" cy="369332"/>
          </a:xfrm>
          <a:prstGeom prst="rect">
            <a:avLst/>
          </a:prstGeom>
          <a:noFill/>
        </p:spPr>
        <p:txBody>
          <a:bodyPr wrap="square" rtlCol="0">
            <a:spAutoFit/>
          </a:bodyPr>
          <a:lstStyle/>
          <a:p>
            <a:r>
              <a:rPr lang="en-US" dirty="0"/>
              <a:t> </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5EBCA0-A60B-B8A2-D78F-E07A9DACD621}"/>
                  </a:ext>
                </a:extLst>
              </p:cNvPr>
              <p:cNvSpPr txBox="1"/>
              <p:nvPr/>
            </p:nvSpPr>
            <p:spPr>
              <a:xfrm>
                <a:off x="969632" y="699609"/>
                <a:ext cx="10629133" cy="2273699"/>
              </a:xfrm>
              <a:prstGeom prst="rect">
                <a:avLst/>
              </a:prstGeom>
              <a:noFill/>
            </p:spPr>
            <p:txBody>
              <a:bodyPr wrap="square" rtlCol="0">
                <a:spAutoFit/>
              </a:bodyPr>
              <a:lstStyle/>
              <a:p>
                <a:pPr lvl="1">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𝐹𝑜𝑟</m:t>
                      </m:r>
                      <m:r>
                        <a:rPr lang="en-US" sz="1100" i="1" dirty="0" smtClean="0">
                          <a:latin typeface="Cambria Math" panose="02040503050406030204" pitchFamily="18" charset="0"/>
                        </a:rPr>
                        <m:t> </m:t>
                      </m:r>
                      <m:r>
                        <a:rPr lang="en-US" sz="1100" i="1" dirty="0" smtClean="0">
                          <a:latin typeface="Cambria Math" panose="02040503050406030204" pitchFamily="18" charset="0"/>
                        </a:rPr>
                        <m:t>𝑙𝑎𝑦𝑒𝑟</m:t>
                      </m:r>
                      <m:r>
                        <a:rPr lang="en-US" sz="1100" i="1" dirty="0">
                          <a:latin typeface="Cambria Math" panose="02040503050406030204" pitchFamily="18" charset="0"/>
                        </a:rPr>
                        <m:t> </m:t>
                      </m:r>
                      <m:r>
                        <a:rPr lang="en-US" sz="1100" i="1" dirty="0" smtClean="0">
                          <a:latin typeface="Cambria Math" panose="02040503050406030204" pitchFamily="18" charset="0"/>
                        </a:rPr>
                        <m:t>𝑖𝑛</m:t>
                      </m:r>
                      <m:r>
                        <a:rPr lang="en-US" sz="1100" i="1" dirty="0">
                          <a:latin typeface="Cambria Math" panose="02040503050406030204" pitchFamily="18" charset="0"/>
                        </a:rPr>
                        <m:t> </m:t>
                      </m:r>
                      <m:r>
                        <a:rPr lang="en-US" sz="1100" i="1" dirty="0" smtClean="0">
                          <a:latin typeface="Cambria Math" panose="02040503050406030204" pitchFamily="18" charset="0"/>
                        </a:rPr>
                        <m:t>𝑠𝑡𝑦𝑙𝑒</m:t>
                      </m:r>
                      <m:r>
                        <a:rPr lang="en-US" sz="1100" i="1" dirty="0">
                          <a:latin typeface="Cambria Math" panose="02040503050406030204" pitchFamily="18" charset="0"/>
                        </a:rPr>
                        <m:t> </m:t>
                      </m:r>
                      <m:r>
                        <a:rPr lang="en-US" sz="1100" i="1" dirty="0" smtClean="0">
                          <a:latin typeface="Cambria Math" panose="02040503050406030204" pitchFamily="18" charset="0"/>
                        </a:rPr>
                        <m:t>𝑙𝑎𝑦𝑒𝑟𝑠</m:t>
                      </m:r>
                      <m:r>
                        <a:rPr lang="en-US" sz="1100" i="1" dirty="0" smtClean="0">
                          <a:latin typeface="Cambria Math" panose="02040503050406030204" pitchFamily="18" charset="0"/>
                        </a:rPr>
                        <m:t>:</m:t>
                      </m:r>
                    </m:oMath>
                  </m:oMathPara>
                </a14:m>
                <a:endParaRPr lang="en-US" sz="1100" dirty="0"/>
              </a:p>
              <a:p>
                <a:pPr lvl="2">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𝐶𝑜𝑚𝑝𝑢𝑡𝑒</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𝑔𝑟𝑎𝑚</m:t>
                      </m:r>
                      <m:r>
                        <a:rPr lang="en-US" sz="1100" i="1" dirty="0" smtClean="0">
                          <a:latin typeface="Cambria Math" panose="02040503050406030204" pitchFamily="18" charset="0"/>
                        </a:rPr>
                        <m:t> </m:t>
                      </m:r>
                      <m:r>
                        <a:rPr lang="en-US" sz="1100" i="1" dirty="0" smtClean="0">
                          <a:latin typeface="Cambria Math" panose="02040503050406030204" pitchFamily="18" charset="0"/>
                        </a:rPr>
                        <m:t>𝑚𝑎𝑡𝑟𝑖𝑥</m:t>
                      </m:r>
                      <m:r>
                        <a:rPr lang="en-US" sz="1100" i="1" dirty="0" smtClean="0">
                          <a:latin typeface="Cambria Math" panose="02040503050406030204" pitchFamily="18" charset="0"/>
                        </a:rPr>
                        <m:t> </m:t>
                      </m:r>
                      <m:r>
                        <a:rPr lang="en-US" sz="1100" i="1" dirty="0" smtClean="0">
                          <a:latin typeface="Cambria Math" panose="02040503050406030204" pitchFamily="18" charset="0"/>
                        </a:rPr>
                        <m:t>𝑜𝑓</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𝑡𝑎𝑟𝑔𝑒𝑡</m:t>
                      </m:r>
                      <m:r>
                        <a:rPr lang="en-US" sz="1100" i="1" dirty="0" smtClean="0">
                          <a:latin typeface="Cambria Math" panose="02040503050406030204" pitchFamily="18" charset="0"/>
                        </a:rPr>
                        <m:t> </m:t>
                      </m:r>
                      <m:r>
                        <a:rPr lang="en-US" sz="1100" i="1" dirty="0" smtClean="0">
                          <a:latin typeface="Cambria Math" panose="02040503050406030204" pitchFamily="18" charset="0"/>
                        </a:rPr>
                        <m:t>𝑝𝑖𝑐𝑡𝑢𝑟𝑒</m:t>
                      </m:r>
                      <m:r>
                        <a:rPr lang="en-US" sz="1100" i="1" dirty="0" smtClean="0">
                          <a:latin typeface="Cambria Math" panose="02040503050406030204" pitchFamily="18" charset="0"/>
                        </a:rPr>
                        <m:t> </m:t>
                      </m:r>
                      <m:r>
                        <a:rPr lang="en-US" sz="1100" i="1" dirty="0" smtClean="0">
                          <a:latin typeface="Cambria Math" panose="02040503050406030204" pitchFamily="18" charset="0"/>
                        </a:rPr>
                        <m:t>𝑐𝑢𝑟𝑟𝑒𝑛𝑡</m:t>
                      </m:r>
                      <m:r>
                        <a:rPr lang="en-US" sz="1100" i="1" dirty="0" smtClean="0">
                          <a:latin typeface="Cambria Math" panose="02040503050406030204" pitchFamily="18" charset="0"/>
                        </a:rPr>
                        <m:t> </m:t>
                      </m:r>
                      <m:r>
                        <a:rPr lang="en-US" sz="1100" i="1" dirty="0" smtClean="0">
                          <a:latin typeface="Cambria Math" panose="02040503050406030204" pitchFamily="18" charset="0"/>
                        </a:rPr>
                        <m:t>𝑙𝑎𝑦𝑒𝑟</m:t>
                      </m:r>
                      <m:r>
                        <a:rPr lang="en-US" sz="1100" i="1" dirty="0" smtClean="0">
                          <a:latin typeface="Cambria Math" panose="02040503050406030204" pitchFamily="18" charset="0"/>
                        </a:rPr>
                        <m:t>.</m:t>
                      </m:r>
                    </m:oMath>
                  </m:oMathPara>
                </a14:m>
                <a:endParaRPr lang="en-US" sz="1100" dirty="0"/>
              </a:p>
              <a:p>
                <a:pPr lvl="2">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𝐶𝑜𝑚𝑝𝑢𝑡𝑒</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a:latin typeface="Cambria Math" panose="02040503050406030204" pitchFamily="18" charset="0"/>
                        </a:rPr>
                        <m:t> </m:t>
                      </m:r>
                      <m:r>
                        <a:rPr lang="en-US" sz="1100" i="1" dirty="0" smtClean="0">
                          <a:latin typeface="Cambria Math" panose="02040503050406030204" pitchFamily="18" charset="0"/>
                        </a:rPr>
                        <m:t>𝑠𝑞𝑢𝑎𝑟𝑒</m:t>
                      </m:r>
                      <m:r>
                        <a:rPr lang="en-US" sz="1100" i="1" dirty="0" smtClean="0">
                          <a:latin typeface="Cambria Math" panose="02040503050406030204" pitchFamily="18" charset="0"/>
                        </a:rPr>
                        <m:t> </m:t>
                      </m:r>
                      <m:r>
                        <a:rPr lang="en-US" sz="1100" i="1" dirty="0" smtClean="0">
                          <a:latin typeface="Cambria Math" panose="02040503050406030204" pitchFamily="18" charset="0"/>
                        </a:rPr>
                        <m:t>𝑙𝑜𝑠𝑠</m:t>
                      </m:r>
                      <m:r>
                        <a:rPr lang="en-US" sz="1100" i="1" dirty="0" smtClean="0">
                          <a:latin typeface="Cambria Math" panose="02040503050406030204" pitchFamily="18" charset="0"/>
                        </a:rPr>
                        <m:t> </m:t>
                      </m:r>
                      <m:r>
                        <a:rPr lang="en-US" sz="1100" i="1" dirty="0" smtClean="0">
                          <a:latin typeface="Cambria Math" panose="02040503050406030204" pitchFamily="18" charset="0"/>
                        </a:rPr>
                        <m:t>𝑏𝑒𝑡𝑤𝑒𝑒𝑛</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𝑔𝑟𝑎𝑚</m:t>
                      </m:r>
                      <m:r>
                        <a:rPr lang="en-US" sz="1100" i="1" dirty="0" smtClean="0">
                          <a:latin typeface="Cambria Math" panose="02040503050406030204" pitchFamily="18" charset="0"/>
                        </a:rPr>
                        <m:t> </m:t>
                      </m:r>
                      <m:r>
                        <a:rPr lang="en-US" sz="1100" i="1" dirty="0" smtClean="0">
                          <a:latin typeface="Cambria Math" panose="02040503050406030204" pitchFamily="18" charset="0"/>
                        </a:rPr>
                        <m:t>𝑚𝑎𝑡𝑟𝑖𝑥𝑒𝑠</m:t>
                      </m:r>
                      <m:r>
                        <a:rPr lang="en-US" sz="1100" i="1" dirty="0" smtClean="0">
                          <a:latin typeface="Cambria Math" panose="02040503050406030204" pitchFamily="18" charset="0"/>
                        </a:rPr>
                        <m:t> </m:t>
                      </m:r>
                      <m:r>
                        <a:rPr lang="en-US" sz="1100" i="1" dirty="0" smtClean="0">
                          <a:latin typeface="Cambria Math" panose="02040503050406030204" pitchFamily="18" charset="0"/>
                        </a:rPr>
                        <m:t>𝑜𝑓</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𝑡𝑎𝑟𝑔𝑒𝑡</m:t>
                      </m:r>
                      <m:r>
                        <a:rPr lang="en-US" sz="1100" i="1" dirty="0" smtClean="0">
                          <a:latin typeface="Cambria Math" panose="02040503050406030204" pitchFamily="18" charset="0"/>
                        </a:rPr>
                        <m:t> </m:t>
                      </m:r>
                      <m:r>
                        <a:rPr lang="en-US" sz="1100" i="1" dirty="0" smtClean="0">
                          <a:latin typeface="Cambria Math" panose="02040503050406030204" pitchFamily="18" charset="0"/>
                        </a:rPr>
                        <m:t>𝑎𝑛𝑑</m:t>
                      </m:r>
                      <m:r>
                        <a:rPr lang="en-US" sz="1100" i="1" dirty="0" smtClean="0">
                          <a:latin typeface="Cambria Math" panose="02040503050406030204" pitchFamily="18" charset="0"/>
                        </a:rPr>
                        <m:t> </m:t>
                      </m:r>
                      <m:r>
                        <a:rPr lang="en-US" sz="1100" i="1" dirty="0" smtClean="0">
                          <a:latin typeface="Cambria Math" panose="02040503050406030204" pitchFamily="18" charset="0"/>
                        </a:rPr>
                        <m:t>𝑠𝑡𝑦𝑙𝑒</m:t>
                      </m:r>
                      <m:r>
                        <a:rPr lang="en-US" sz="1100" i="1" dirty="0" smtClean="0">
                          <a:latin typeface="Cambria Math" panose="02040503050406030204" pitchFamily="18" charset="0"/>
                        </a:rPr>
                        <m:t> </m:t>
                      </m:r>
                      <m:r>
                        <a:rPr lang="en-US" sz="1100" i="1" dirty="0" smtClean="0">
                          <a:latin typeface="Cambria Math" panose="02040503050406030204" pitchFamily="18" charset="0"/>
                        </a:rPr>
                        <m:t>𝑓𝑜𝑟</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𝑐𝑢𝑟𝑟𝑒𝑛𝑡</m:t>
                      </m:r>
                      <m:r>
                        <a:rPr lang="en-US" sz="1100" i="1" dirty="0" smtClean="0">
                          <a:latin typeface="Cambria Math" panose="02040503050406030204" pitchFamily="18" charset="0"/>
                        </a:rPr>
                        <m:t> </m:t>
                      </m:r>
                      <m:r>
                        <a:rPr lang="en-US" sz="1100" i="1" dirty="0" smtClean="0">
                          <a:latin typeface="Cambria Math" panose="02040503050406030204" pitchFamily="18" charset="0"/>
                        </a:rPr>
                        <m:t>𝑙𝑎𝑦𝑒𝑟</m:t>
                      </m:r>
                      <m:r>
                        <a:rPr lang="en-US" sz="1100" i="1" dirty="0" smtClean="0">
                          <a:latin typeface="Cambria Math" panose="02040503050406030204" pitchFamily="18" charset="0"/>
                        </a:rPr>
                        <m:t>.</m:t>
                      </m:r>
                    </m:oMath>
                  </m:oMathPara>
                </a14:m>
                <a:endParaRPr lang="en-US" sz="1100" dirty="0"/>
              </a:p>
              <a:p>
                <a:pPr lvl="3">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𝑅𝑒𝑐𝑜𝑚𝑚𝑒𝑛𝑑𝑒𝑑</m:t>
                      </m:r>
                      <m:r>
                        <a:rPr lang="en-US" sz="1100" i="1" dirty="0" smtClean="0">
                          <a:latin typeface="Cambria Math" panose="02040503050406030204" pitchFamily="18" charset="0"/>
                        </a:rPr>
                        <m:t> </m:t>
                      </m:r>
                      <m:r>
                        <a:rPr lang="en-US" sz="1100" i="1" dirty="0" smtClean="0">
                          <a:latin typeface="Cambria Math" panose="02040503050406030204" pitchFamily="18" charset="0"/>
                        </a:rPr>
                        <m:t>𝑡𝑜</m:t>
                      </m:r>
                      <m:r>
                        <a:rPr lang="en-US" sz="1100" i="1" dirty="0">
                          <a:latin typeface="Cambria Math" panose="02040503050406030204" pitchFamily="18" charset="0"/>
                        </a:rPr>
                        <m:t> </m:t>
                      </m:r>
                      <m:r>
                        <a:rPr lang="en-US" sz="1100" i="1" dirty="0" smtClean="0">
                          <a:latin typeface="Cambria Math" panose="02040503050406030204" pitchFamily="18" charset="0"/>
                        </a:rPr>
                        <m:t>𝑝𝑟𝑒𝑑𝑒𝑓𝑖𝑛𝑒</m:t>
                      </m:r>
                      <m:r>
                        <a:rPr lang="en-US" sz="1100" i="1" dirty="0" smtClean="0">
                          <a:latin typeface="Cambria Math" panose="02040503050406030204" pitchFamily="18" charset="0"/>
                        </a:rPr>
                        <m:t> </m:t>
                      </m:r>
                      <m:r>
                        <a:rPr lang="en-US" sz="1100" i="1" dirty="0" smtClean="0">
                          <a:latin typeface="Cambria Math" panose="02040503050406030204" pitchFamily="18" charset="0"/>
                        </a:rPr>
                        <m:t>𝑤𝑒𝑖𝑔</m:t>
                      </m:r>
                      <m:r>
                        <a:rPr lang="en-US" sz="1100" i="1" dirty="0" smtClean="0">
                          <a:latin typeface="Cambria Math" panose="02040503050406030204" pitchFamily="18" charset="0"/>
                        </a:rPr>
                        <m:t>h</m:t>
                      </m:r>
                      <m:r>
                        <a:rPr lang="en-US" sz="1100" i="1" dirty="0" smtClean="0">
                          <a:latin typeface="Cambria Math" panose="02040503050406030204" pitchFamily="18" charset="0"/>
                        </a:rPr>
                        <m:t>𝑡𝑠</m:t>
                      </m:r>
                      <m:r>
                        <a:rPr lang="en-US" sz="1100" i="1" dirty="0">
                          <a:latin typeface="Cambria Math" panose="02040503050406030204" pitchFamily="18" charset="0"/>
                        </a:rPr>
                        <m:t> </m:t>
                      </m:r>
                      <m:r>
                        <a:rPr lang="en-US" sz="1100" i="1" dirty="0" smtClean="0">
                          <a:latin typeface="Cambria Math" panose="02040503050406030204" pitchFamily="18" charset="0"/>
                        </a:rPr>
                        <m:t>𝑓𝑜𝑟</m:t>
                      </m:r>
                      <m:r>
                        <a:rPr lang="en-US" sz="1100" i="1" dirty="0">
                          <a:latin typeface="Cambria Math" panose="02040503050406030204" pitchFamily="18" charset="0"/>
                        </a:rPr>
                        <m:t> </m:t>
                      </m:r>
                      <m:r>
                        <a:rPr lang="en-US" sz="1100" i="1" dirty="0" smtClean="0">
                          <a:latin typeface="Cambria Math" panose="02040503050406030204" pitchFamily="18" charset="0"/>
                        </a:rPr>
                        <m:t>𝑒𝑎𝑐</m:t>
                      </m:r>
                      <m:r>
                        <a:rPr lang="en-US" sz="1100" i="1" dirty="0" smtClean="0">
                          <a:latin typeface="Cambria Math" panose="02040503050406030204" pitchFamily="18" charset="0"/>
                        </a:rPr>
                        <m:t>h</m:t>
                      </m:r>
                      <m:r>
                        <a:rPr lang="en-US" sz="1100" i="1" dirty="0">
                          <a:latin typeface="Cambria Math" panose="02040503050406030204" pitchFamily="18" charset="0"/>
                        </a:rPr>
                        <m:t> </m:t>
                      </m:r>
                      <m:r>
                        <a:rPr lang="en-US" sz="1100" i="1" dirty="0" smtClean="0">
                          <a:latin typeface="Cambria Math" panose="02040503050406030204" pitchFamily="18" charset="0"/>
                        </a:rPr>
                        <m:t>𝑠𝑡𝑦𝑙𝑒</m:t>
                      </m:r>
                      <m:r>
                        <a:rPr lang="en-US" sz="1100" i="1" dirty="0">
                          <a:latin typeface="Cambria Math" panose="02040503050406030204" pitchFamily="18" charset="0"/>
                        </a:rPr>
                        <m:t> </m:t>
                      </m:r>
                      <m:r>
                        <a:rPr lang="en-US" sz="1100" i="1" dirty="0" smtClean="0">
                          <a:latin typeface="Cambria Math" panose="02040503050406030204" pitchFamily="18" charset="0"/>
                        </a:rPr>
                        <m:t>𝑙𝑎𝑦𝑒𝑟</m:t>
                      </m:r>
                      <m:r>
                        <a:rPr lang="en-US" sz="1100" i="1" dirty="0" smtClean="0">
                          <a:latin typeface="Cambria Math" panose="02040503050406030204" pitchFamily="18" charset="0"/>
                        </a:rPr>
                        <m:t> – </m:t>
                      </m:r>
                      <m:r>
                        <a:rPr lang="en-US" sz="1100" i="1" dirty="0" smtClean="0">
                          <a:latin typeface="Cambria Math" panose="02040503050406030204" pitchFamily="18" charset="0"/>
                        </a:rPr>
                        <m:t>𝑎𝑛𝑑</m:t>
                      </m:r>
                      <m:r>
                        <a:rPr lang="en-US" sz="1100" i="1" dirty="0" smtClean="0">
                          <a:latin typeface="Cambria Math" panose="02040503050406030204" pitchFamily="18" charset="0"/>
                        </a:rPr>
                        <m:t> </m:t>
                      </m:r>
                      <m:r>
                        <a:rPr lang="en-US" sz="1100" i="1" dirty="0" smtClean="0">
                          <a:latin typeface="Cambria Math" panose="02040503050406030204" pitchFamily="18" charset="0"/>
                        </a:rPr>
                        <m:t>𝑡𝑜</m:t>
                      </m:r>
                      <m:r>
                        <a:rPr lang="en-US" sz="1100" i="1" dirty="0" smtClean="0">
                          <a:latin typeface="Cambria Math" panose="02040503050406030204" pitchFamily="18" charset="0"/>
                        </a:rPr>
                        <m:t> </m:t>
                      </m:r>
                      <m:r>
                        <a:rPr lang="en-US" sz="1100" i="1" dirty="0" smtClean="0">
                          <a:latin typeface="Cambria Math" panose="02040503050406030204" pitchFamily="18" charset="0"/>
                        </a:rPr>
                        <m:t>𝑚𝑢𝑙𝑡𝑖𝑝𝑙𝑦</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𝑙𝑜𝑠𝑠</m:t>
                      </m:r>
                      <m:r>
                        <a:rPr lang="en-US" sz="1100" i="1" dirty="0" smtClean="0">
                          <a:latin typeface="Cambria Math" panose="02040503050406030204" pitchFamily="18" charset="0"/>
                        </a:rPr>
                        <m:t> </m:t>
                      </m:r>
                      <m:r>
                        <a:rPr lang="en-US" sz="1100" i="1" dirty="0" smtClean="0">
                          <a:latin typeface="Cambria Math" panose="02040503050406030204" pitchFamily="18" charset="0"/>
                        </a:rPr>
                        <m:t>𝑏𝑦</m:t>
                      </m:r>
                      <m:r>
                        <a:rPr lang="en-US" sz="1100" i="1" dirty="0" smtClean="0">
                          <a:latin typeface="Cambria Math" panose="02040503050406030204" pitchFamily="18" charset="0"/>
                        </a:rPr>
                        <m:t> </m:t>
                      </m:r>
                      <m:r>
                        <a:rPr lang="en-US" sz="1100" i="1" dirty="0" smtClean="0">
                          <a:latin typeface="Cambria Math" panose="02040503050406030204" pitchFamily="18" charset="0"/>
                        </a:rPr>
                        <m:t>𝑖𝑡</m:t>
                      </m:r>
                      <m:r>
                        <a:rPr lang="en-US" sz="1100" i="1" dirty="0" smtClean="0">
                          <a:latin typeface="Cambria Math" panose="02040503050406030204" pitchFamily="18" charset="0"/>
                        </a:rPr>
                        <m:t>.</m:t>
                      </m:r>
                    </m:oMath>
                  </m:oMathPara>
                </a14:m>
                <a:endParaRPr lang="en-US" sz="1100" dirty="0"/>
              </a:p>
              <a:p>
                <a:pPr lvl="2">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𝑁𝑜𝑟𝑚𝑎𝑙𝑖𝑧𝑒</m:t>
                      </m:r>
                      <m:r>
                        <a:rPr lang="en-US" sz="1100" i="1" dirty="0" smtClean="0">
                          <a:latin typeface="Cambria Math" panose="02040503050406030204" pitchFamily="18" charset="0"/>
                        </a:rPr>
                        <m:t> </m:t>
                      </m:r>
                      <m:r>
                        <a:rPr lang="en-US" sz="1100" i="1" dirty="0" smtClean="0">
                          <a:latin typeface="Cambria Math" panose="02040503050406030204" pitchFamily="18" charset="0"/>
                        </a:rPr>
                        <m:t>𝑏𝑦</m:t>
                      </m:r>
                      <m:r>
                        <a:rPr lang="en-US" sz="1100" i="1" dirty="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a:latin typeface="Cambria Math" panose="02040503050406030204" pitchFamily="18" charset="0"/>
                        </a:rPr>
                        <m:t> </m:t>
                      </m:r>
                      <m:r>
                        <a:rPr lang="en-US" sz="1100" i="1" dirty="0" smtClean="0">
                          <a:latin typeface="Cambria Math" panose="02040503050406030204" pitchFamily="18" charset="0"/>
                        </a:rPr>
                        <m:t>𝑠𝑖𝑧𝑒</m:t>
                      </m:r>
                      <m:r>
                        <a:rPr lang="en-US" sz="1100" i="1" dirty="0">
                          <a:latin typeface="Cambria Math" panose="02040503050406030204" pitchFamily="18" charset="0"/>
                        </a:rPr>
                        <m:t> </m:t>
                      </m:r>
                      <m:r>
                        <a:rPr lang="en-US" sz="1100" i="1" dirty="0" smtClean="0">
                          <a:latin typeface="Cambria Math" panose="02040503050406030204" pitchFamily="18" charset="0"/>
                        </a:rPr>
                        <m:t>𝑜𝑓𝑓</m:t>
                      </m:r>
                      <m:r>
                        <a:rPr lang="en-US" sz="1100" i="1" dirty="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a:latin typeface="Cambria Math" panose="02040503050406030204" pitchFamily="18" charset="0"/>
                        </a:rPr>
                        <m:t> </m:t>
                      </m:r>
                      <m:r>
                        <a:rPr lang="en-US" sz="1100" i="1" dirty="0" smtClean="0">
                          <a:latin typeface="Cambria Math" panose="02040503050406030204" pitchFamily="18" charset="0"/>
                        </a:rPr>
                        <m:t>𝑙𝑎𝑦𝑒𝑟</m:t>
                      </m:r>
                      <m:r>
                        <a:rPr lang="en-US" sz="1100" i="1" dirty="0" smtClean="0">
                          <a:latin typeface="Cambria Math" panose="02040503050406030204" pitchFamily="18" charset="0"/>
                        </a:rPr>
                        <m:t> </m:t>
                      </m:r>
                      <m:r>
                        <a:rPr lang="en-US" sz="1100" i="1" dirty="0" smtClean="0">
                          <a:latin typeface="Cambria Math" panose="02040503050406030204" pitchFamily="18" charset="0"/>
                        </a:rPr>
                        <m:t>𝑎𝑛𝑑</m:t>
                      </m:r>
                      <m:r>
                        <a:rPr lang="en-US" sz="1100" i="1" dirty="0" smtClean="0">
                          <a:latin typeface="Cambria Math" panose="02040503050406030204" pitchFamily="18" charset="0"/>
                        </a:rPr>
                        <m:t> </m:t>
                      </m:r>
                      <m:r>
                        <a:rPr lang="en-US" sz="1100" i="1" dirty="0" smtClean="0">
                          <a:latin typeface="Cambria Math" panose="02040503050406030204" pitchFamily="18" charset="0"/>
                        </a:rPr>
                        <m:t>𝑎𝑑𝑑</m:t>
                      </m:r>
                      <m:r>
                        <a:rPr lang="en-US" sz="1100" i="1" dirty="0" smtClean="0">
                          <a:latin typeface="Cambria Math" panose="02040503050406030204" pitchFamily="18" charset="0"/>
                        </a:rPr>
                        <m:t> </m:t>
                      </m:r>
                      <m:r>
                        <a:rPr lang="en-US" sz="1100" i="1" dirty="0" smtClean="0">
                          <a:latin typeface="Cambria Math" panose="02040503050406030204" pitchFamily="18" charset="0"/>
                        </a:rPr>
                        <m:t>𝑡𝑜</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𝑤</m:t>
                      </m:r>
                      <m:r>
                        <a:rPr lang="en-US" sz="1100" i="1" dirty="0" smtClean="0">
                          <a:latin typeface="Cambria Math" panose="02040503050406030204" pitchFamily="18" charset="0"/>
                        </a:rPr>
                        <m:t>h</m:t>
                      </m:r>
                      <m:r>
                        <a:rPr lang="en-US" sz="1100" i="1" dirty="0" smtClean="0">
                          <a:latin typeface="Cambria Math" panose="02040503050406030204" pitchFamily="18" charset="0"/>
                        </a:rPr>
                        <m:t>𝑜𝑙𝑒</m:t>
                      </m:r>
                      <m:r>
                        <a:rPr lang="en-US" sz="1100" i="1" dirty="0" smtClean="0">
                          <a:latin typeface="Cambria Math" panose="02040503050406030204" pitchFamily="18" charset="0"/>
                        </a:rPr>
                        <m:t> </m:t>
                      </m:r>
                      <m:r>
                        <a:rPr lang="en-US" sz="1100" i="1" dirty="0" smtClean="0">
                          <a:latin typeface="Cambria Math" panose="02040503050406030204" pitchFamily="18" charset="0"/>
                        </a:rPr>
                        <m:t>𝑠𝑡𝑦𝑙𝑒</m:t>
                      </m:r>
                      <m:r>
                        <a:rPr lang="en-US" sz="1100" i="1" dirty="0" smtClean="0">
                          <a:latin typeface="Cambria Math" panose="02040503050406030204" pitchFamily="18" charset="0"/>
                        </a:rPr>
                        <m:t> </m:t>
                      </m:r>
                      <m:r>
                        <a:rPr lang="en-US" sz="1100" i="1" dirty="0" smtClean="0">
                          <a:latin typeface="Cambria Math" panose="02040503050406030204" pitchFamily="18" charset="0"/>
                        </a:rPr>
                        <m:t>𝑙𝑜𝑠𝑠</m:t>
                      </m:r>
                      <m:r>
                        <a:rPr lang="en-US" sz="1100" i="1" dirty="0" smtClean="0">
                          <a:latin typeface="Cambria Math" panose="02040503050406030204" pitchFamily="18" charset="0"/>
                        </a:rPr>
                        <m:t>. </m:t>
                      </m:r>
                    </m:oMath>
                  </m:oMathPara>
                </a14:m>
                <a:endParaRPr lang="en-US" sz="1100" dirty="0"/>
              </a:p>
              <a:p>
                <a:pPr lvl="1">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𝐶𝑜𝑚𝑏𝑖𝑛𝑒</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a:latin typeface="Cambria Math" panose="02040503050406030204" pitchFamily="18" charset="0"/>
                        </a:rPr>
                        <m:t> </m:t>
                      </m:r>
                      <m:r>
                        <a:rPr lang="en-US" sz="1100" i="1" dirty="0" smtClean="0">
                          <a:latin typeface="Cambria Math" panose="02040503050406030204" pitchFamily="18" charset="0"/>
                        </a:rPr>
                        <m:t>𝑐𝑜𝑛𝑡𝑒𝑛𝑡</m:t>
                      </m:r>
                      <m:r>
                        <a:rPr lang="en-US" sz="1100" i="1" dirty="0">
                          <a:latin typeface="Cambria Math" panose="02040503050406030204" pitchFamily="18" charset="0"/>
                        </a:rPr>
                        <m:t> </m:t>
                      </m:r>
                      <m:r>
                        <a:rPr lang="en-US" sz="1100" i="1" dirty="0" smtClean="0">
                          <a:latin typeface="Cambria Math" panose="02040503050406030204" pitchFamily="18" charset="0"/>
                        </a:rPr>
                        <m:t>𝑙𝑜𝑠𝑠</m:t>
                      </m:r>
                      <m:r>
                        <a:rPr lang="en-US" sz="1100" i="1" dirty="0">
                          <a:latin typeface="Cambria Math" panose="02040503050406030204" pitchFamily="18" charset="0"/>
                        </a:rPr>
                        <m:t> </m:t>
                      </m:r>
                      <m:r>
                        <a:rPr lang="en-US" sz="1100" i="1" dirty="0" smtClean="0">
                          <a:latin typeface="Cambria Math" panose="02040503050406030204" pitchFamily="18" charset="0"/>
                        </a:rPr>
                        <m:t>𝑤𝑖𝑡</m:t>
                      </m:r>
                      <m:r>
                        <a:rPr lang="en-US" sz="1100" i="1" dirty="0" smtClean="0">
                          <a:latin typeface="Cambria Math" panose="02040503050406030204" pitchFamily="18" charset="0"/>
                        </a:rPr>
                        <m:t>h</m:t>
                      </m:r>
                      <m:r>
                        <a:rPr lang="en-US" sz="1100" i="1" dirty="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a:latin typeface="Cambria Math" panose="02040503050406030204" pitchFamily="18" charset="0"/>
                        </a:rPr>
                        <m:t> </m:t>
                      </m:r>
                      <m:r>
                        <a:rPr lang="en-US" sz="1100" i="1" dirty="0" smtClean="0">
                          <a:latin typeface="Cambria Math" panose="02040503050406030204" pitchFamily="18" charset="0"/>
                        </a:rPr>
                        <m:t>𝑠𝑡𝑦𝑙𝑒</m:t>
                      </m:r>
                      <m:r>
                        <a:rPr lang="en-US" sz="1100" i="1" dirty="0">
                          <a:latin typeface="Cambria Math" panose="02040503050406030204" pitchFamily="18" charset="0"/>
                        </a:rPr>
                        <m:t> </m:t>
                      </m:r>
                      <m:r>
                        <a:rPr lang="en-US" sz="1100" i="1" dirty="0" smtClean="0">
                          <a:latin typeface="Cambria Math" panose="02040503050406030204" pitchFamily="18" charset="0"/>
                        </a:rPr>
                        <m:t>𝑙𝑜𝑠𝑠</m:t>
                      </m:r>
                      <m:r>
                        <a:rPr lang="en-US" sz="1100" i="1" dirty="0">
                          <a:latin typeface="Cambria Math" panose="02040503050406030204" pitchFamily="18" charset="0"/>
                        </a:rPr>
                        <m:t> </m:t>
                      </m:r>
                      <m:r>
                        <a:rPr lang="en-US" sz="1100" i="1" dirty="0" smtClean="0">
                          <a:latin typeface="Cambria Math" panose="02040503050406030204" pitchFamily="18" charset="0"/>
                        </a:rPr>
                        <m:t>𝑚𝑢𝑙𝑡𝑖𝑝𝑙𝑦𝑖𝑛𝑔</m:t>
                      </m:r>
                      <m:r>
                        <a:rPr lang="en-US" sz="1100" i="1" dirty="0" smtClean="0">
                          <a:latin typeface="Cambria Math" panose="02040503050406030204" pitchFamily="18" charset="0"/>
                        </a:rPr>
                        <m:t> </m:t>
                      </m:r>
                      <m:r>
                        <a:rPr lang="en-US" sz="1100" i="1" dirty="0" smtClean="0">
                          <a:latin typeface="Cambria Math" panose="02040503050406030204" pitchFamily="18" charset="0"/>
                        </a:rPr>
                        <m:t>𝑏𝑦</m:t>
                      </m:r>
                      <m:r>
                        <a:rPr lang="en-US" sz="1100" i="1" dirty="0" smtClean="0">
                          <a:latin typeface="Cambria Math" panose="02040503050406030204" pitchFamily="18" charset="0"/>
                        </a:rPr>
                        <m:t> </m:t>
                      </m:r>
                      <m:r>
                        <a:rPr lang="en-US" sz="1100" i="1" dirty="0" smtClean="0">
                          <a:latin typeface="Cambria Math" panose="02040503050406030204" pitchFamily="18" charset="0"/>
                        </a:rPr>
                        <m:t>𝑐𝑜𝑟𝑒𝑙𝑎𝑡𝑒𝑑</m:t>
                      </m:r>
                      <m:r>
                        <a:rPr lang="en-US" sz="1100" i="1" dirty="0" smtClean="0">
                          <a:latin typeface="Cambria Math" panose="02040503050406030204" pitchFamily="18" charset="0"/>
                        </a:rPr>
                        <m:t> </m:t>
                      </m:r>
                      <m:r>
                        <a:rPr lang="en-US" sz="1100" i="1" dirty="0" smtClean="0">
                          <a:latin typeface="Cambria Math" panose="02040503050406030204" pitchFamily="18" charset="0"/>
                        </a:rPr>
                        <m:t>𝑤𝑒𝑖𝑔</m:t>
                      </m:r>
                      <m:r>
                        <a:rPr lang="en-US" sz="1100" i="1" dirty="0" smtClean="0">
                          <a:latin typeface="Cambria Math" panose="02040503050406030204" pitchFamily="18" charset="0"/>
                        </a:rPr>
                        <m:t>h</m:t>
                      </m:r>
                      <m:r>
                        <a:rPr lang="en-US" sz="1100" i="1" dirty="0" smtClean="0">
                          <a:latin typeface="Cambria Math" panose="02040503050406030204" pitchFamily="18" charset="0"/>
                        </a:rPr>
                        <m:t>𝑡𝑠</m:t>
                      </m:r>
                      <m:r>
                        <a:rPr lang="en-US" sz="1100" i="1" dirty="0" smtClean="0">
                          <a:latin typeface="Cambria Math" panose="02040503050406030204" pitchFamily="18" charset="0"/>
                        </a:rPr>
                        <m:t>.</m:t>
                      </m:r>
                    </m:oMath>
                  </m:oMathPara>
                </a14:m>
                <a:endParaRPr lang="en-US" sz="1100" dirty="0"/>
              </a:p>
              <a:p>
                <a:pPr lvl="1">
                  <a:lnSpc>
                    <a:spcPct val="150000"/>
                  </a:lnSpc>
                </a:pPr>
                <a14:m>
                  <m:oMathPara xmlns:m="http://schemas.openxmlformats.org/officeDocument/2006/math">
                    <m:oMathParaPr>
                      <m:jc m:val="left"/>
                    </m:oMathParaPr>
                    <m:oMath xmlns:m="http://schemas.openxmlformats.org/officeDocument/2006/math">
                      <m:r>
                        <a:rPr lang="en-US" sz="1100" i="1" dirty="0" smtClean="0">
                          <a:latin typeface="Cambria Math" panose="02040503050406030204" pitchFamily="18" charset="0"/>
                        </a:rPr>
                        <m:t>𝑈𝑝𝑑𝑎𝑡𝑒</m:t>
                      </m:r>
                      <m:r>
                        <a:rPr lang="en-US" sz="1100" i="1" dirty="0" smtClean="0">
                          <a:latin typeface="Cambria Math" panose="02040503050406030204" pitchFamily="18" charset="0"/>
                        </a:rPr>
                        <m:t> </m:t>
                      </m:r>
                      <m:r>
                        <a:rPr lang="en-US" sz="1100" i="1" dirty="0" smtClean="0">
                          <a:latin typeface="Cambria Math" panose="02040503050406030204" pitchFamily="18" charset="0"/>
                        </a:rPr>
                        <m:t>𝑡</m:t>
                      </m:r>
                      <m:r>
                        <a:rPr lang="en-US" sz="1100" i="1" dirty="0" smtClean="0">
                          <a:latin typeface="Cambria Math" panose="02040503050406030204" pitchFamily="18" charset="0"/>
                        </a:rPr>
                        <m:t>h</m:t>
                      </m:r>
                      <m:r>
                        <a:rPr lang="en-US" sz="1100" i="1" dirty="0" smtClean="0">
                          <a:latin typeface="Cambria Math" panose="02040503050406030204" pitchFamily="18" charset="0"/>
                        </a:rPr>
                        <m:t>𝑒</m:t>
                      </m:r>
                      <m:r>
                        <a:rPr lang="en-US" sz="1100" i="1" dirty="0" smtClean="0">
                          <a:latin typeface="Cambria Math" panose="02040503050406030204" pitchFamily="18" charset="0"/>
                        </a:rPr>
                        <m:t> </m:t>
                      </m:r>
                      <m:r>
                        <a:rPr lang="en-US" sz="1100" i="1" dirty="0" smtClean="0">
                          <a:latin typeface="Cambria Math" panose="02040503050406030204" pitchFamily="18" charset="0"/>
                        </a:rPr>
                        <m:t>𝑡𝑎𝑟𝑔𝑒𝑡</m:t>
                      </m:r>
                      <m:r>
                        <a:rPr lang="en-US" sz="1100" i="1" dirty="0" smtClean="0">
                          <a:latin typeface="Cambria Math" panose="02040503050406030204" pitchFamily="18" charset="0"/>
                        </a:rPr>
                        <m:t> </m:t>
                      </m:r>
                      <m:r>
                        <a:rPr lang="en-US" sz="1100" i="1" dirty="0" smtClean="0">
                          <a:latin typeface="Cambria Math" panose="02040503050406030204" pitchFamily="18" charset="0"/>
                        </a:rPr>
                        <m:t>𝑝𝑖𝑐𝑡𝑢𝑟𝑒</m:t>
                      </m:r>
                      <m:r>
                        <a:rPr lang="en-US" sz="1100" i="1" dirty="0" smtClean="0">
                          <a:latin typeface="Cambria Math" panose="02040503050406030204" pitchFamily="18" charset="0"/>
                        </a:rPr>
                        <m:t>.</m:t>
                      </m:r>
                    </m:oMath>
                  </m:oMathPara>
                </a14:m>
                <a:endParaRPr lang="en-US" sz="1100" dirty="0"/>
              </a:p>
              <a:p>
                <a:pPr lvl="1"/>
                <a:endParaRPr lang="en-US" sz="1400" dirty="0"/>
              </a:p>
              <a:p>
                <a:pPr>
                  <a:lnSpc>
                    <a:spcPts val="1425"/>
                  </a:lnSpc>
                </a:pPr>
                <a:r>
                  <a:rPr lang="en-US" sz="1400" b="0" dirty="0">
                    <a:solidFill>
                      <a:srgbClr val="000000"/>
                    </a:solidFill>
                    <a:effectLst/>
                    <a:latin typeface="Courier New" panose="02070309020205020404" pitchFamily="49" charset="0"/>
                  </a:rPr>
                  <a:t>		</a:t>
                </a:r>
                <a:endParaRPr lang="en-IL" sz="1400" dirty="0"/>
              </a:p>
            </p:txBody>
          </p:sp>
        </mc:Choice>
        <mc:Fallback xmlns="">
          <p:sp>
            <p:nvSpPr>
              <p:cNvPr id="3" name="TextBox 2">
                <a:extLst>
                  <a:ext uri="{FF2B5EF4-FFF2-40B4-BE49-F238E27FC236}">
                    <a16:creationId xmlns:a16="http://schemas.microsoft.com/office/drawing/2014/main" id="{CC5EBCA0-A60B-B8A2-D78F-E07A9DACD621}"/>
                  </a:ext>
                </a:extLst>
              </p:cNvPr>
              <p:cNvSpPr txBox="1">
                <a:spLocks noRot="1" noChangeAspect="1" noMove="1" noResize="1" noEditPoints="1" noAdjustHandles="1" noChangeArrowheads="1" noChangeShapeType="1" noTextEdit="1"/>
              </p:cNvSpPr>
              <p:nvPr/>
            </p:nvSpPr>
            <p:spPr>
              <a:xfrm>
                <a:off x="969632" y="699609"/>
                <a:ext cx="10629133" cy="2273699"/>
              </a:xfrm>
              <a:prstGeom prst="rect">
                <a:avLst/>
              </a:prstGeom>
              <a:blipFill>
                <a:blip r:embed="rId2"/>
                <a:stretch>
                  <a:fillRect/>
                </a:stretch>
              </a:blipFill>
            </p:spPr>
            <p:txBody>
              <a:bodyPr/>
              <a:lstStyle/>
              <a:p>
                <a:r>
                  <a:rPr lang="en-IL">
                    <a:noFill/>
                  </a:rPr>
                  <a:t> </a:t>
                </a:r>
              </a:p>
            </p:txBody>
          </p:sp>
        </mc:Fallback>
      </mc:AlternateContent>
      <p:sp>
        <p:nvSpPr>
          <p:cNvPr id="5" name="TextBox 4">
            <a:extLst>
              <a:ext uri="{FF2B5EF4-FFF2-40B4-BE49-F238E27FC236}">
                <a16:creationId xmlns:a16="http://schemas.microsoft.com/office/drawing/2014/main" id="{55915760-5B2B-5C17-B33B-1996F5521682}"/>
              </a:ext>
            </a:extLst>
          </p:cNvPr>
          <p:cNvSpPr txBox="1"/>
          <p:nvPr/>
        </p:nvSpPr>
        <p:spPr>
          <a:xfrm>
            <a:off x="472542" y="3332344"/>
            <a:ext cx="12194046" cy="3062377"/>
          </a:xfrm>
          <a:prstGeom prst="rect">
            <a:avLst/>
          </a:prstGeom>
          <a:noFill/>
        </p:spPr>
        <p:txBody>
          <a:bodyPr wrap="square" rtlCol="0">
            <a:spAutoFit/>
          </a:bodyPr>
          <a:lstStyle/>
          <a:p>
            <a:pPr>
              <a:lnSpc>
                <a:spcPts val="1425"/>
              </a:lnSpc>
            </a:pPr>
            <a:r>
              <a:rPr lang="en-US" sz="1400" b="1" dirty="0">
                <a:solidFill>
                  <a:srgbClr val="008000"/>
                </a:solidFill>
                <a:effectLst/>
                <a:latin typeface="Courier New" panose="02070309020205020404" pitchFamily="49" charset="0"/>
              </a:rPr>
              <a:t>	# Compute style loss by comparing Gram matrices for each layer</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style_loss</a:t>
            </a:r>
            <a:r>
              <a:rPr lang="en-US" sz="1400" b="1" dirty="0">
                <a:solidFill>
                  <a:srgbClr val="000000"/>
                </a:solidFill>
                <a:effectLst/>
                <a:latin typeface="Courier New" panose="02070309020205020404" pitchFamily="49" charset="0"/>
              </a:rPr>
              <a:t> = </a:t>
            </a:r>
            <a:r>
              <a:rPr lang="en-US" sz="1400" b="1" dirty="0">
                <a:solidFill>
                  <a:srgbClr val="116644"/>
                </a:solidFill>
                <a:effectLst/>
                <a:latin typeface="Courier New" panose="02070309020205020404" pitchFamily="49" charset="0"/>
              </a:rPr>
              <a:t>0</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a:solidFill>
                  <a:srgbClr val="AF00DB"/>
                </a:solidFill>
                <a:effectLst/>
                <a:latin typeface="Courier New" panose="02070309020205020404" pitchFamily="49" charset="0"/>
              </a:rPr>
              <a:t>for</a:t>
            </a:r>
            <a:r>
              <a:rPr lang="en-US" sz="1400" b="1" dirty="0">
                <a:solidFill>
                  <a:srgbClr val="000000"/>
                </a:solidFill>
                <a:effectLst/>
                <a:latin typeface="Courier New" panose="02070309020205020404" pitchFamily="49" charset="0"/>
              </a:rPr>
              <a:t> layer </a:t>
            </a:r>
            <a:r>
              <a:rPr lang="en-US" sz="1400" b="1" dirty="0">
                <a:solidFill>
                  <a:srgbClr val="0000FF"/>
                </a:solidFill>
                <a:effectLst/>
                <a:latin typeface="Courier New" panose="02070309020205020404" pitchFamily="49" charset="0"/>
              </a:rPr>
              <a:t>in</a:t>
            </a: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style_weights</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target_feature</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target_features</a:t>
            </a:r>
            <a:r>
              <a:rPr lang="en-US" sz="1400" b="1" dirty="0">
                <a:solidFill>
                  <a:srgbClr val="000000"/>
                </a:solidFill>
                <a:effectLst/>
                <a:latin typeface="Courier New" panose="02070309020205020404" pitchFamily="49" charset="0"/>
              </a:rPr>
              <a:t>[layer]</a:t>
            </a: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target_gram</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gram_matrix</a:t>
            </a:r>
            <a:r>
              <a:rPr lang="en-US" sz="1400" b="1" dirty="0">
                <a:solidFill>
                  <a:srgbClr val="000000"/>
                </a:solidFill>
                <a:effectLst/>
                <a:latin typeface="Courier New" panose="02070309020205020404" pitchFamily="49" charset="0"/>
              </a:rPr>
              <a:t>(</a:t>
            </a:r>
            <a:r>
              <a:rPr lang="en-US" sz="1400" b="1" dirty="0" err="1">
                <a:solidFill>
                  <a:srgbClr val="000000"/>
                </a:solidFill>
                <a:effectLst/>
                <a:latin typeface="Courier New" panose="02070309020205020404" pitchFamily="49" charset="0"/>
              </a:rPr>
              <a:t>target_feature</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_, d, h, w = </a:t>
            </a:r>
            <a:r>
              <a:rPr lang="en-US" sz="1400" b="1" dirty="0" err="1">
                <a:solidFill>
                  <a:srgbClr val="000000"/>
                </a:solidFill>
                <a:effectLst/>
                <a:latin typeface="Courier New" panose="02070309020205020404" pitchFamily="49" charset="0"/>
              </a:rPr>
              <a:t>target_feature.shape</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style_gram</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style_grams</a:t>
            </a:r>
            <a:r>
              <a:rPr lang="en-US" sz="1400" b="1" dirty="0">
                <a:solidFill>
                  <a:srgbClr val="000000"/>
                </a:solidFill>
                <a:effectLst/>
                <a:latin typeface="Courier New" panose="02070309020205020404" pitchFamily="49" charset="0"/>
              </a:rPr>
              <a:t>[layer]</a:t>
            </a: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layer_style_loss</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style_weights</a:t>
            </a:r>
            <a:r>
              <a:rPr lang="en-US" sz="1400" b="1" dirty="0">
                <a:solidFill>
                  <a:srgbClr val="000000"/>
                </a:solidFill>
                <a:effectLst/>
                <a:latin typeface="Courier New" panose="02070309020205020404" pitchFamily="49" charset="0"/>
              </a:rPr>
              <a:t>[layer] * </a:t>
            </a:r>
            <a:r>
              <a:rPr lang="en-US" sz="1400" b="1" dirty="0" err="1">
                <a:solidFill>
                  <a:srgbClr val="000000"/>
                </a:solidFill>
                <a:effectLst/>
                <a:latin typeface="Courier New" panose="02070309020205020404" pitchFamily="49" charset="0"/>
              </a:rPr>
              <a:t>torch.mean</a:t>
            </a:r>
            <a:r>
              <a:rPr lang="en-US" sz="1400" b="1" dirty="0">
                <a:solidFill>
                  <a:srgbClr val="000000"/>
                </a:solidFill>
                <a:effectLst/>
                <a:latin typeface="Courier New" panose="02070309020205020404" pitchFamily="49" charset="0"/>
              </a:rPr>
              <a:t>((</a:t>
            </a:r>
            <a:r>
              <a:rPr lang="en-US" sz="1400" b="1" dirty="0" err="1">
                <a:solidFill>
                  <a:srgbClr val="000000"/>
                </a:solidFill>
                <a:effectLst/>
                <a:latin typeface="Courier New" panose="02070309020205020404" pitchFamily="49" charset="0"/>
              </a:rPr>
              <a:t>target_gram</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style_gram</a:t>
            </a:r>
            <a:r>
              <a:rPr lang="en-US" sz="1400" b="1" dirty="0">
                <a:solidFill>
                  <a:srgbClr val="000000"/>
                </a:solidFill>
                <a:effectLst/>
                <a:latin typeface="Courier New" panose="02070309020205020404" pitchFamily="49" charset="0"/>
              </a:rPr>
              <a:t>)**</a:t>
            </a:r>
            <a:r>
              <a:rPr lang="en-US" sz="1400" b="1" dirty="0">
                <a:solidFill>
                  <a:srgbClr val="116644"/>
                </a:solidFill>
                <a:effectLst/>
                <a:latin typeface="Courier New" panose="02070309020205020404" pitchFamily="49" charset="0"/>
              </a:rPr>
              <a:t>2</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style_loss</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layer_style_loss</a:t>
            </a:r>
            <a:r>
              <a:rPr lang="en-US" sz="1400" b="1" dirty="0">
                <a:solidFill>
                  <a:srgbClr val="000000"/>
                </a:solidFill>
                <a:effectLst/>
                <a:latin typeface="Courier New" panose="02070309020205020404" pitchFamily="49" charset="0"/>
              </a:rPr>
              <a:t> / (d * h * w)</a:t>
            </a:r>
          </a:p>
          <a:p>
            <a:pPr>
              <a:lnSpc>
                <a:spcPts val="1425"/>
              </a:lnSpc>
            </a:pPr>
            <a:br>
              <a:rPr lang="en-US" sz="1400" b="1" dirty="0">
                <a:solidFill>
                  <a:srgbClr val="000000"/>
                </a:solidFill>
                <a:effectLst/>
                <a:latin typeface="Courier New" panose="02070309020205020404" pitchFamily="49" charset="0"/>
              </a:rPr>
            </a:br>
            <a:r>
              <a:rPr lang="en-US" sz="1400" b="1" dirty="0">
                <a:solidFill>
                  <a:srgbClr val="000000"/>
                </a:solidFill>
                <a:effectLst/>
                <a:latin typeface="Courier New" panose="02070309020205020404" pitchFamily="49" charset="0"/>
              </a:rPr>
              <a:t>        </a:t>
            </a:r>
            <a:r>
              <a:rPr lang="en-US" sz="1400" b="1" dirty="0">
                <a:solidFill>
                  <a:srgbClr val="008000"/>
                </a:solidFill>
                <a:effectLst/>
                <a:latin typeface="Courier New" panose="02070309020205020404" pitchFamily="49" charset="0"/>
              </a:rPr>
              <a:t># Calculate total loss and update target image</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total_loss</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content_weight</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content_loss</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style_weight</a:t>
            </a:r>
            <a:r>
              <a:rPr lang="en-US" sz="1400" b="1" dirty="0">
                <a:solidFill>
                  <a:srgbClr val="000000"/>
                </a:solidFill>
                <a:effectLst/>
                <a:latin typeface="Courier New" panose="02070309020205020404" pitchFamily="49" charset="0"/>
              </a:rPr>
              <a:t> * </a:t>
            </a:r>
            <a:r>
              <a:rPr lang="en-US" sz="1400" b="1" dirty="0" err="1">
                <a:solidFill>
                  <a:srgbClr val="000000"/>
                </a:solidFill>
                <a:effectLst/>
                <a:latin typeface="Courier New" panose="02070309020205020404" pitchFamily="49" charset="0"/>
              </a:rPr>
              <a:t>style_loss</a:t>
            </a:r>
            <a:endParaRPr lang="en-US" sz="1400" b="1" dirty="0">
              <a:solidFill>
                <a:srgbClr val="000000"/>
              </a:solidFill>
              <a:effectLst/>
              <a:latin typeface="Courier New" panose="02070309020205020404" pitchFamily="49" charset="0"/>
            </a:endParaRP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optimizer.zero_grad</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total_loss.backward</a:t>
            </a:r>
            <a:r>
              <a:rPr lang="en-US" sz="1400" b="1" dirty="0">
                <a:solidFill>
                  <a:srgbClr val="000000"/>
                </a:solidFill>
                <a:effectLst/>
                <a:latin typeface="Courier New" panose="02070309020205020404" pitchFamily="49" charset="0"/>
              </a:rPr>
              <a:t>()</a:t>
            </a:r>
          </a:p>
          <a:p>
            <a:pPr>
              <a:lnSpc>
                <a:spcPts val="1425"/>
              </a:lnSpc>
            </a:pP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optimizer.step</a:t>
            </a:r>
            <a:r>
              <a:rPr lang="en-US" sz="1400" b="1" dirty="0">
                <a:solidFill>
                  <a:srgbClr val="000000"/>
                </a:solidFill>
                <a:effectLst/>
                <a:latin typeface="Courier New" panose="02070309020205020404" pitchFamily="49" charset="0"/>
              </a:rPr>
              <a:t>()</a:t>
            </a:r>
          </a:p>
          <a:p>
            <a:endParaRPr lang="en-IL" dirty="0"/>
          </a:p>
        </p:txBody>
      </p:sp>
    </p:spTree>
    <p:extLst>
      <p:ext uri="{BB962C8B-B14F-4D97-AF65-F5344CB8AC3E}">
        <p14:creationId xmlns:p14="http://schemas.microsoft.com/office/powerpoint/2010/main" val="131702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D6CD-633D-1672-CB16-EEE0CB5B8023}"/>
              </a:ext>
            </a:extLst>
          </p:cNvPr>
          <p:cNvSpPr>
            <a:spLocks noGrp="1"/>
          </p:cNvSpPr>
          <p:nvPr>
            <p:ph type="title"/>
          </p:nvPr>
        </p:nvSpPr>
        <p:spPr/>
        <p:txBody>
          <a:bodyPr/>
          <a:lstStyle/>
          <a:p>
            <a:r>
              <a:rPr lang="en-US" dirty="0"/>
              <a:t>The idea</a:t>
            </a:r>
            <a:endParaRPr lang="en-IL" dirty="0"/>
          </a:p>
        </p:txBody>
      </p:sp>
      <p:pic>
        <p:nvPicPr>
          <p:cNvPr id="4" name="Picture 3">
            <a:extLst>
              <a:ext uri="{FF2B5EF4-FFF2-40B4-BE49-F238E27FC236}">
                <a16:creationId xmlns:a16="http://schemas.microsoft.com/office/drawing/2014/main" id="{E84C0C4A-060E-E8A6-B029-59FFCA4FDB6F}"/>
              </a:ext>
            </a:extLst>
          </p:cNvPr>
          <p:cNvPicPr>
            <a:picLocks noChangeAspect="1"/>
          </p:cNvPicPr>
          <p:nvPr/>
        </p:nvPicPr>
        <p:blipFill>
          <a:blip r:embed="rId2"/>
          <a:stretch>
            <a:fillRect/>
          </a:stretch>
        </p:blipFill>
        <p:spPr>
          <a:xfrm>
            <a:off x="1285226" y="1767490"/>
            <a:ext cx="2592288" cy="1612792"/>
          </a:xfrm>
          <a:prstGeom prst="rect">
            <a:avLst/>
          </a:prstGeom>
        </p:spPr>
      </p:pic>
      <p:sp>
        <p:nvSpPr>
          <p:cNvPr id="5" name="TextBox 4">
            <a:extLst>
              <a:ext uri="{FF2B5EF4-FFF2-40B4-BE49-F238E27FC236}">
                <a16:creationId xmlns:a16="http://schemas.microsoft.com/office/drawing/2014/main" id="{2A5C4B4D-42F1-6277-EF38-35F97F4948D6}"/>
              </a:ext>
            </a:extLst>
          </p:cNvPr>
          <p:cNvSpPr txBox="1"/>
          <p:nvPr/>
        </p:nvSpPr>
        <p:spPr>
          <a:xfrm>
            <a:off x="1978701" y="1398158"/>
            <a:ext cx="1660487" cy="369332"/>
          </a:xfrm>
          <a:prstGeom prst="rect">
            <a:avLst/>
          </a:prstGeom>
          <a:noFill/>
        </p:spPr>
        <p:txBody>
          <a:bodyPr wrap="square" rtlCol="0">
            <a:spAutoFit/>
          </a:bodyPr>
          <a:lstStyle/>
          <a:p>
            <a:r>
              <a:rPr lang="en-US" dirty="0"/>
              <a:t>Style picture</a:t>
            </a:r>
            <a:endParaRPr lang="en-IL" dirty="0"/>
          </a:p>
        </p:txBody>
      </p:sp>
      <p:sp>
        <p:nvSpPr>
          <p:cNvPr id="6" name="TextBox 5">
            <a:extLst>
              <a:ext uri="{FF2B5EF4-FFF2-40B4-BE49-F238E27FC236}">
                <a16:creationId xmlns:a16="http://schemas.microsoft.com/office/drawing/2014/main" id="{D9002F23-68C2-577F-7D19-0F31BADA2E9B}"/>
              </a:ext>
            </a:extLst>
          </p:cNvPr>
          <p:cNvSpPr txBox="1"/>
          <p:nvPr/>
        </p:nvSpPr>
        <p:spPr>
          <a:xfrm>
            <a:off x="910472" y="4200058"/>
            <a:ext cx="3646538" cy="923330"/>
          </a:xfrm>
          <a:prstGeom prst="rect">
            <a:avLst/>
          </a:prstGeom>
          <a:noFill/>
        </p:spPr>
        <p:txBody>
          <a:bodyPr wrap="square" rtlCol="0">
            <a:spAutoFit/>
          </a:bodyPr>
          <a:lstStyle/>
          <a:p>
            <a:r>
              <a:rPr lang="en-US" dirty="0"/>
              <a:t>Recognize style:</a:t>
            </a:r>
          </a:p>
          <a:p>
            <a:pPr marL="285750" indent="-285750">
              <a:buFont typeface="Arial" panose="020B0604020202020204" pitchFamily="34" charset="0"/>
              <a:buChar char="•"/>
            </a:pPr>
            <a:r>
              <a:rPr lang="en-US" dirty="0"/>
              <a:t>Using early convolutional layers.</a:t>
            </a:r>
          </a:p>
          <a:p>
            <a:pPr marL="285750" indent="-285750">
              <a:buFont typeface="Arial" panose="020B0604020202020204" pitchFamily="34" charset="0"/>
              <a:buChar char="•"/>
            </a:pPr>
            <a:r>
              <a:rPr lang="en-US" dirty="0"/>
              <a:t>Extracting colors and textures.  </a:t>
            </a:r>
            <a:endParaRPr lang="en-IL" dirty="0"/>
          </a:p>
        </p:txBody>
      </p:sp>
      <p:pic>
        <p:nvPicPr>
          <p:cNvPr id="7" name="Picture 6">
            <a:extLst>
              <a:ext uri="{FF2B5EF4-FFF2-40B4-BE49-F238E27FC236}">
                <a16:creationId xmlns:a16="http://schemas.microsoft.com/office/drawing/2014/main" id="{BBEC3227-E621-1564-94CF-6E21137B0252}"/>
              </a:ext>
            </a:extLst>
          </p:cNvPr>
          <p:cNvPicPr>
            <a:picLocks noChangeAspect="1"/>
          </p:cNvPicPr>
          <p:nvPr/>
        </p:nvPicPr>
        <p:blipFill>
          <a:blip r:embed="rId3"/>
          <a:stretch>
            <a:fillRect/>
          </a:stretch>
        </p:blipFill>
        <p:spPr>
          <a:xfrm>
            <a:off x="9497863" y="1158538"/>
            <a:ext cx="1708001" cy="3041520"/>
          </a:xfrm>
          <a:prstGeom prst="rect">
            <a:avLst/>
          </a:prstGeom>
        </p:spPr>
      </p:pic>
      <p:sp>
        <p:nvSpPr>
          <p:cNvPr id="8" name="TextBox 7">
            <a:extLst>
              <a:ext uri="{FF2B5EF4-FFF2-40B4-BE49-F238E27FC236}">
                <a16:creationId xmlns:a16="http://schemas.microsoft.com/office/drawing/2014/main" id="{3F3FB985-F2C7-BD3E-7787-5CDB41B293D5}"/>
              </a:ext>
            </a:extLst>
          </p:cNvPr>
          <p:cNvSpPr txBox="1"/>
          <p:nvPr/>
        </p:nvSpPr>
        <p:spPr>
          <a:xfrm>
            <a:off x="9533745" y="843240"/>
            <a:ext cx="1708001" cy="369332"/>
          </a:xfrm>
          <a:prstGeom prst="rect">
            <a:avLst/>
          </a:prstGeom>
          <a:noFill/>
        </p:spPr>
        <p:txBody>
          <a:bodyPr wrap="square" rtlCol="0">
            <a:spAutoFit/>
          </a:bodyPr>
          <a:lstStyle/>
          <a:p>
            <a:r>
              <a:rPr lang="en-US" dirty="0"/>
              <a:t>Content picture</a:t>
            </a:r>
            <a:endParaRPr lang="en-IL" dirty="0"/>
          </a:p>
        </p:txBody>
      </p:sp>
      <p:sp>
        <p:nvSpPr>
          <p:cNvPr id="9" name="TextBox 8">
            <a:extLst>
              <a:ext uri="{FF2B5EF4-FFF2-40B4-BE49-F238E27FC236}">
                <a16:creationId xmlns:a16="http://schemas.microsoft.com/office/drawing/2014/main" id="{5E0CB13C-8903-96CA-3B37-FDA3BED824E2}"/>
              </a:ext>
            </a:extLst>
          </p:cNvPr>
          <p:cNvSpPr txBox="1"/>
          <p:nvPr/>
        </p:nvSpPr>
        <p:spPr>
          <a:xfrm>
            <a:off x="8643202" y="4200058"/>
            <a:ext cx="3646538" cy="1477328"/>
          </a:xfrm>
          <a:prstGeom prst="rect">
            <a:avLst/>
          </a:prstGeom>
          <a:noFill/>
        </p:spPr>
        <p:txBody>
          <a:bodyPr wrap="square" rtlCol="0">
            <a:spAutoFit/>
          </a:bodyPr>
          <a:lstStyle/>
          <a:p>
            <a:r>
              <a:rPr lang="en-US" dirty="0"/>
              <a:t>Recognize content:</a:t>
            </a:r>
          </a:p>
          <a:p>
            <a:pPr marL="285750" indent="-285750">
              <a:buFont typeface="Arial" panose="020B0604020202020204" pitchFamily="34" charset="0"/>
              <a:buChar char="•"/>
            </a:pPr>
            <a:r>
              <a:rPr lang="en-US" dirty="0"/>
              <a:t>Using late convolutional layer.</a:t>
            </a:r>
          </a:p>
          <a:p>
            <a:pPr marL="285750" indent="-285750">
              <a:buFont typeface="Arial" panose="020B0604020202020204" pitchFamily="34" charset="0"/>
              <a:buChar char="•"/>
            </a:pPr>
            <a:r>
              <a:rPr lang="en-US" dirty="0"/>
              <a:t>Extracting the main content in the picture (that we want to preserve).  </a:t>
            </a:r>
            <a:endParaRPr lang="en-IL" dirty="0"/>
          </a:p>
        </p:txBody>
      </p:sp>
      <p:sp>
        <p:nvSpPr>
          <p:cNvPr id="11" name="TextBox 10">
            <a:extLst>
              <a:ext uri="{FF2B5EF4-FFF2-40B4-BE49-F238E27FC236}">
                <a16:creationId xmlns:a16="http://schemas.microsoft.com/office/drawing/2014/main" id="{5E7CFF50-541E-7B70-398E-B95FCD96AE87}"/>
              </a:ext>
            </a:extLst>
          </p:cNvPr>
          <p:cNvSpPr txBox="1"/>
          <p:nvPr/>
        </p:nvSpPr>
        <p:spPr>
          <a:xfrm>
            <a:off x="5486487" y="843240"/>
            <a:ext cx="1708001" cy="369332"/>
          </a:xfrm>
          <a:prstGeom prst="rect">
            <a:avLst/>
          </a:prstGeom>
          <a:noFill/>
        </p:spPr>
        <p:txBody>
          <a:bodyPr wrap="square" rtlCol="0">
            <a:spAutoFit/>
          </a:bodyPr>
          <a:lstStyle/>
          <a:p>
            <a:r>
              <a:rPr lang="en-US" dirty="0"/>
              <a:t>Target picture</a:t>
            </a:r>
            <a:endParaRPr lang="en-IL" dirty="0"/>
          </a:p>
        </p:txBody>
      </p:sp>
      <p:sp>
        <p:nvSpPr>
          <p:cNvPr id="12" name="TextBox 11">
            <a:extLst>
              <a:ext uri="{FF2B5EF4-FFF2-40B4-BE49-F238E27FC236}">
                <a16:creationId xmlns:a16="http://schemas.microsoft.com/office/drawing/2014/main" id="{EE3F7B30-36A0-79B0-A2DB-26F6AE4002AC}"/>
              </a:ext>
            </a:extLst>
          </p:cNvPr>
          <p:cNvSpPr txBox="1"/>
          <p:nvPr/>
        </p:nvSpPr>
        <p:spPr>
          <a:xfrm>
            <a:off x="4611384" y="4200058"/>
            <a:ext cx="3848904" cy="2585323"/>
          </a:xfrm>
          <a:prstGeom prst="rect">
            <a:avLst/>
          </a:prstGeom>
          <a:noFill/>
        </p:spPr>
        <p:txBody>
          <a:bodyPr wrap="square" rtlCol="0">
            <a:spAutoFit/>
          </a:bodyPr>
          <a:lstStyle/>
          <a:p>
            <a:r>
              <a:rPr lang="en-US" dirty="0"/>
              <a:t>Balancing content and style:</a:t>
            </a:r>
          </a:p>
          <a:p>
            <a:pPr marL="285750" indent="-285750">
              <a:buFont typeface="Arial" panose="020B0604020202020204" pitchFamily="34" charset="0"/>
              <a:buChar char="•"/>
            </a:pPr>
            <a:r>
              <a:rPr lang="en-US" dirty="0"/>
              <a:t>Using weights for each style layer.</a:t>
            </a:r>
          </a:p>
          <a:p>
            <a:pPr marL="742950" lvl="1" indent="-285750">
              <a:buFont typeface="Arial" panose="020B0604020202020204" pitchFamily="34" charset="0"/>
              <a:buChar char="•"/>
            </a:pPr>
            <a:r>
              <a:rPr lang="en-US" dirty="0"/>
              <a:t>Early layers – colors, edges &amp; simple textures</a:t>
            </a:r>
          </a:p>
          <a:p>
            <a:pPr marL="742950" lvl="1" indent="-285750">
              <a:buFont typeface="Arial" panose="020B0604020202020204" pitchFamily="34" charset="0"/>
              <a:buChar char="•"/>
            </a:pPr>
            <a:r>
              <a:rPr lang="en-US" dirty="0"/>
              <a:t>Late layers – shapes, objects &amp; complex textures</a:t>
            </a:r>
          </a:p>
          <a:p>
            <a:pPr marL="285750" indent="-285750">
              <a:buFont typeface="Arial" panose="020B0604020202020204" pitchFamily="34" charset="0"/>
              <a:buChar char="•"/>
            </a:pPr>
            <a:r>
              <a:rPr lang="en-US" dirty="0"/>
              <a:t>Using loss function between relevant convolutional layers of the target, content and style pictures</a:t>
            </a:r>
            <a:endParaRPr lang="en-IL" dirty="0"/>
          </a:p>
        </p:txBody>
      </p:sp>
      <p:cxnSp>
        <p:nvCxnSpPr>
          <p:cNvPr id="14" name="Straight Connector 13">
            <a:extLst>
              <a:ext uri="{FF2B5EF4-FFF2-40B4-BE49-F238E27FC236}">
                <a16:creationId xmlns:a16="http://schemas.microsoft.com/office/drawing/2014/main" id="{C3676AA0-F371-4A97-F12E-8F78352EDE43}"/>
              </a:ext>
            </a:extLst>
          </p:cNvPr>
          <p:cNvCxnSpPr/>
          <p:nvPr/>
        </p:nvCxnSpPr>
        <p:spPr>
          <a:xfrm>
            <a:off x="4369633" y="0"/>
            <a:ext cx="0" cy="6858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710970D-8BC1-E869-35DF-77010790D9D3}"/>
              </a:ext>
            </a:extLst>
          </p:cNvPr>
          <p:cNvCxnSpPr/>
          <p:nvPr/>
        </p:nvCxnSpPr>
        <p:spPr>
          <a:xfrm>
            <a:off x="8333056" y="0"/>
            <a:ext cx="0" cy="6858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B34ED526-2BE8-F45E-3EFF-414F50F79047}"/>
              </a:ext>
            </a:extLst>
          </p:cNvPr>
          <p:cNvCxnSpPr>
            <a:stCxn id="4" idx="3"/>
          </p:cNvCxnSpPr>
          <p:nvPr/>
        </p:nvCxnSpPr>
        <p:spPr>
          <a:xfrm>
            <a:off x="3877514" y="2573886"/>
            <a:ext cx="14247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F8959B9-7B45-97E9-3D5B-62633FBEA94F}"/>
              </a:ext>
            </a:extLst>
          </p:cNvPr>
          <p:cNvCxnSpPr>
            <a:cxnSpLocks/>
            <a:stCxn id="7" idx="1"/>
          </p:cNvCxnSpPr>
          <p:nvPr/>
        </p:nvCxnSpPr>
        <p:spPr>
          <a:xfrm flipH="1">
            <a:off x="7720236" y="2679298"/>
            <a:ext cx="17776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21CCAC60-A638-7CF6-6F90-55FDBAFCD271}"/>
              </a:ext>
            </a:extLst>
          </p:cNvPr>
          <p:cNvPicPr>
            <a:picLocks noChangeAspect="1"/>
          </p:cNvPicPr>
          <p:nvPr/>
        </p:nvPicPr>
        <p:blipFill>
          <a:blip r:embed="rId4"/>
          <a:stretch>
            <a:fillRect/>
          </a:stretch>
        </p:blipFill>
        <p:spPr>
          <a:xfrm>
            <a:off x="5581903" y="1389851"/>
            <a:ext cx="1646213" cy="2759430"/>
          </a:xfrm>
          <a:prstGeom prst="rect">
            <a:avLst/>
          </a:prstGeom>
        </p:spPr>
      </p:pic>
    </p:spTree>
    <p:extLst>
      <p:ext uri="{BB962C8B-B14F-4D97-AF65-F5344CB8AC3E}">
        <p14:creationId xmlns:p14="http://schemas.microsoft.com/office/powerpoint/2010/main" val="355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2E8D3-3630-3AFD-8A3E-1ADD4C3DC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64734-8C33-F126-5F70-9F8C826B3ACA}"/>
              </a:ext>
            </a:extLst>
          </p:cNvPr>
          <p:cNvSpPr>
            <a:spLocks noGrp="1"/>
          </p:cNvSpPr>
          <p:nvPr>
            <p:ph type="title"/>
          </p:nvPr>
        </p:nvSpPr>
        <p:spPr>
          <a:xfrm>
            <a:off x="745474" y="195904"/>
            <a:ext cx="5556463" cy="1325563"/>
          </a:xfrm>
        </p:spPr>
        <p:txBody>
          <a:bodyPr/>
          <a:lstStyle/>
          <a:p>
            <a:r>
              <a:rPr lang="en-US" dirty="0"/>
              <a:t>Convolutional layers</a:t>
            </a:r>
            <a:endParaRPr lang="en-IL" dirty="0"/>
          </a:p>
        </p:txBody>
      </p:sp>
      <p:cxnSp>
        <p:nvCxnSpPr>
          <p:cNvPr id="35" name="Straight Arrow Connector 34">
            <a:extLst>
              <a:ext uri="{FF2B5EF4-FFF2-40B4-BE49-F238E27FC236}">
                <a16:creationId xmlns:a16="http://schemas.microsoft.com/office/drawing/2014/main" id="{77BBE452-1DA1-2911-6C10-7FC577D933AC}"/>
              </a:ext>
            </a:extLst>
          </p:cNvPr>
          <p:cNvCxnSpPr>
            <a:cxnSpLocks/>
          </p:cNvCxnSpPr>
          <p:nvPr/>
        </p:nvCxnSpPr>
        <p:spPr>
          <a:xfrm>
            <a:off x="7448042" y="1221621"/>
            <a:ext cx="10774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B41C92B-FC6A-DE4C-02AE-59E919F3C0FD}"/>
              </a:ext>
            </a:extLst>
          </p:cNvPr>
          <p:cNvSpPr txBox="1"/>
          <p:nvPr/>
        </p:nvSpPr>
        <p:spPr>
          <a:xfrm>
            <a:off x="7020080" y="1292132"/>
            <a:ext cx="1755157" cy="584775"/>
          </a:xfrm>
          <a:prstGeom prst="rect">
            <a:avLst/>
          </a:prstGeom>
          <a:noFill/>
        </p:spPr>
        <p:txBody>
          <a:bodyPr wrap="square" rtlCol="0">
            <a:spAutoFit/>
          </a:bodyPr>
          <a:lstStyle/>
          <a:p>
            <a:r>
              <a:rPr lang="en-US" sz="1600" dirty="0"/>
              <a:t>Only the first conv layer as style.</a:t>
            </a:r>
            <a:endParaRPr lang="en-IL" sz="1600" dirty="0"/>
          </a:p>
        </p:txBody>
      </p:sp>
      <p:pic>
        <p:nvPicPr>
          <p:cNvPr id="44" name="Picture 43">
            <a:extLst>
              <a:ext uri="{FF2B5EF4-FFF2-40B4-BE49-F238E27FC236}">
                <a16:creationId xmlns:a16="http://schemas.microsoft.com/office/drawing/2014/main" id="{D36AB0AF-2158-892A-E533-4B637875A11D}"/>
              </a:ext>
            </a:extLst>
          </p:cNvPr>
          <p:cNvPicPr>
            <a:picLocks noChangeAspect="1"/>
          </p:cNvPicPr>
          <p:nvPr/>
        </p:nvPicPr>
        <p:blipFill>
          <a:blip r:embed="rId2"/>
          <a:stretch>
            <a:fillRect/>
          </a:stretch>
        </p:blipFill>
        <p:spPr>
          <a:xfrm>
            <a:off x="941594" y="2304154"/>
            <a:ext cx="5673325" cy="2656501"/>
          </a:xfrm>
          <a:prstGeom prst="rect">
            <a:avLst/>
          </a:prstGeom>
        </p:spPr>
      </p:pic>
      <p:pic>
        <p:nvPicPr>
          <p:cNvPr id="45" name="Picture 44">
            <a:extLst>
              <a:ext uri="{FF2B5EF4-FFF2-40B4-BE49-F238E27FC236}">
                <a16:creationId xmlns:a16="http://schemas.microsoft.com/office/drawing/2014/main" id="{62B02E95-ED8C-A8FB-0FE3-2101778CAFC3}"/>
              </a:ext>
            </a:extLst>
          </p:cNvPr>
          <p:cNvPicPr>
            <a:picLocks noChangeAspect="1"/>
          </p:cNvPicPr>
          <p:nvPr/>
        </p:nvPicPr>
        <p:blipFill>
          <a:blip r:embed="rId3"/>
          <a:stretch>
            <a:fillRect/>
          </a:stretch>
        </p:blipFill>
        <p:spPr>
          <a:xfrm>
            <a:off x="8910748" y="2228390"/>
            <a:ext cx="2447286" cy="2401220"/>
          </a:xfrm>
          <a:prstGeom prst="rect">
            <a:avLst/>
          </a:prstGeom>
        </p:spPr>
      </p:pic>
      <p:pic>
        <p:nvPicPr>
          <p:cNvPr id="46" name="Picture 45">
            <a:extLst>
              <a:ext uri="{FF2B5EF4-FFF2-40B4-BE49-F238E27FC236}">
                <a16:creationId xmlns:a16="http://schemas.microsoft.com/office/drawing/2014/main" id="{24F465E2-6016-0393-9D22-2FD10FDA2E74}"/>
              </a:ext>
            </a:extLst>
          </p:cNvPr>
          <p:cNvPicPr>
            <a:picLocks noChangeAspect="1"/>
          </p:cNvPicPr>
          <p:nvPr/>
        </p:nvPicPr>
        <p:blipFill>
          <a:blip r:embed="rId4"/>
          <a:stretch>
            <a:fillRect/>
          </a:stretch>
        </p:blipFill>
        <p:spPr>
          <a:xfrm>
            <a:off x="8859502" y="0"/>
            <a:ext cx="2447286" cy="2401219"/>
          </a:xfrm>
          <a:prstGeom prst="rect">
            <a:avLst/>
          </a:prstGeom>
        </p:spPr>
      </p:pic>
      <p:cxnSp>
        <p:nvCxnSpPr>
          <p:cNvPr id="47" name="Straight Arrow Connector 46">
            <a:extLst>
              <a:ext uri="{FF2B5EF4-FFF2-40B4-BE49-F238E27FC236}">
                <a16:creationId xmlns:a16="http://schemas.microsoft.com/office/drawing/2014/main" id="{70E62D02-FBC5-057C-D0F3-3BA90BDAF2E4}"/>
              </a:ext>
            </a:extLst>
          </p:cNvPr>
          <p:cNvCxnSpPr>
            <a:cxnSpLocks/>
          </p:cNvCxnSpPr>
          <p:nvPr/>
        </p:nvCxnSpPr>
        <p:spPr>
          <a:xfrm>
            <a:off x="7499288" y="3754257"/>
            <a:ext cx="10774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C6EFAC0-7309-8BD3-E046-5D89A14122D3}"/>
              </a:ext>
            </a:extLst>
          </p:cNvPr>
          <p:cNvSpPr txBox="1"/>
          <p:nvPr/>
        </p:nvSpPr>
        <p:spPr>
          <a:xfrm>
            <a:off x="7104345" y="3844945"/>
            <a:ext cx="1755157" cy="584775"/>
          </a:xfrm>
          <a:prstGeom prst="rect">
            <a:avLst/>
          </a:prstGeom>
          <a:noFill/>
        </p:spPr>
        <p:txBody>
          <a:bodyPr wrap="square" rtlCol="0">
            <a:spAutoFit/>
          </a:bodyPr>
          <a:lstStyle/>
          <a:p>
            <a:r>
              <a:rPr lang="en-US" sz="1600" dirty="0"/>
              <a:t>Adding the next 2 conv layers.</a:t>
            </a:r>
            <a:endParaRPr lang="en-IL" sz="1600" dirty="0"/>
          </a:p>
        </p:txBody>
      </p:sp>
      <p:cxnSp>
        <p:nvCxnSpPr>
          <p:cNvPr id="49" name="Straight Arrow Connector 48">
            <a:extLst>
              <a:ext uri="{FF2B5EF4-FFF2-40B4-BE49-F238E27FC236}">
                <a16:creationId xmlns:a16="http://schemas.microsoft.com/office/drawing/2014/main" id="{90BE2F21-3ED6-7D5B-4A4F-DEFDCA7A7179}"/>
              </a:ext>
            </a:extLst>
          </p:cNvPr>
          <p:cNvCxnSpPr>
            <a:cxnSpLocks/>
          </p:cNvCxnSpPr>
          <p:nvPr/>
        </p:nvCxnSpPr>
        <p:spPr>
          <a:xfrm>
            <a:off x="7448042" y="5582034"/>
            <a:ext cx="10774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9104BF-055A-0841-0372-98F3DD4E14D5}"/>
              </a:ext>
            </a:extLst>
          </p:cNvPr>
          <p:cNvSpPr txBox="1"/>
          <p:nvPr/>
        </p:nvSpPr>
        <p:spPr>
          <a:xfrm>
            <a:off x="7324251" y="5722296"/>
            <a:ext cx="1755157" cy="584775"/>
          </a:xfrm>
          <a:prstGeom prst="rect">
            <a:avLst/>
          </a:prstGeom>
          <a:noFill/>
        </p:spPr>
        <p:txBody>
          <a:bodyPr wrap="square" rtlCol="0">
            <a:spAutoFit/>
          </a:bodyPr>
          <a:lstStyle/>
          <a:p>
            <a:r>
              <a:rPr lang="en-US" sz="1600" dirty="0"/>
              <a:t>Adding the rest conv layers.</a:t>
            </a:r>
            <a:endParaRPr lang="en-IL" sz="1600" dirty="0"/>
          </a:p>
        </p:txBody>
      </p:sp>
      <p:pic>
        <p:nvPicPr>
          <p:cNvPr id="51" name="Picture 50">
            <a:extLst>
              <a:ext uri="{FF2B5EF4-FFF2-40B4-BE49-F238E27FC236}">
                <a16:creationId xmlns:a16="http://schemas.microsoft.com/office/drawing/2014/main" id="{13F0BC1F-7B3F-1903-6AD9-08877577517D}"/>
              </a:ext>
            </a:extLst>
          </p:cNvPr>
          <p:cNvPicPr>
            <a:picLocks noChangeAspect="1"/>
          </p:cNvPicPr>
          <p:nvPr/>
        </p:nvPicPr>
        <p:blipFill>
          <a:blip r:embed="rId5"/>
          <a:stretch>
            <a:fillRect/>
          </a:stretch>
        </p:blipFill>
        <p:spPr>
          <a:xfrm>
            <a:off x="8961994" y="4546827"/>
            <a:ext cx="2396040" cy="2350937"/>
          </a:xfrm>
          <a:prstGeom prst="rect">
            <a:avLst/>
          </a:prstGeom>
        </p:spPr>
      </p:pic>
      <p:sp>
        <p:nvSpPr>
          <p:cNvPr id="52" name="TextBox 51">
            <a:extLst>
              <a:ext uri="{FF2B5EF4-FFF2-40B4-BE49-F238E27FC236}">
                <a16:creationId xmlns:a16="http://schemas.microsoft.com/office/drawing/2014/main" id="{DD2E4C76-0F82-0380-81E3-C4263241E91A}"/>
              </a:ext>
            </a:extLst>
          </p:cNvPr>
          <p:cNvSpPr txBox="1"/>
          <p:nvPr/>
        </p:nvSpPr>
        <p:spPr>
          <a:xfrm>
            <a:off x="1233519" y="5375936"/>
            <a:ext cx="4572000" cy="369332"/>
          </a:xfrm>
          <a:prstGeom prst="rect">
            <a:avLst/>
          </a:prstGeom>
          <a:noFill/>
        </p:spPr>
        <p:txBody>
          <a:bodyPr wrap="square" rtlCol="0">
            <a:spAutoFit/>
          </a:bodyPr>
          <a:lstStyle/>
          <a:p>
            <a:r>
              <a:rPr lang="en-US" dirty="0"/>
              <a:t>Using VGG19 conv layers.</a:t>
            </a:r>
            <a:endParaRPr lang="en-IL" dirty="0"/>
          </a:p>
        </p:txBody>
      </p:sp>
    </p:spTree>
    <p:extLst>
      <p:ext uri="{BB962C8B-B14F-4D97-AF65-F5344CB8AC3E}">
        <p14:creationId xmlns:p14="http://schemas.microsoft.com/office/powerpoint/2010/main" val="148740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ED6BE-95D3-3BA8-D7F0-622566F24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A4CF49-A13D-D7D9-FF4A-A2D9EA2A99E7}"/>
              </a:ext>
            </a:extLst>
          </p:cNvPr>
          <p:cNvSpPr>
            <a:spLocks noGrp="1"/>
          </p:cNvSpPr>
          <p:nvPr>
            <p:ph type="title"/>
          </p:nvPr>
        </p:nvSpPr>
        <p:spPr>
          <a:xfrm>
            <a:off x="745474" y="195904"/>
            <a:ext cx="5556463" cy="1325563"/>
          </a:xfrm>
        </p:spPr>
        <p:txBody>
          <a:bodyPr/>
          <a:lstStyle/>
          <a:p>
            <a:r>
              <a:rPr lang="en-US" dirty="0"/>
              <a:t>Convolutional layers</a:t>
            </a:r>
            <a:endParaRPr lang="en-IL" dirty="0"/>
          </a:p>
        </p:txBody>
      </p:sp>
      <p:pic>
        <p:nvPicPr>
          <p:cNvPr id="3" name="Picture 2">
            <a:extLst>
              <a:ext uri="{FF2B5EF4-FFF2-40B4-BE49-F238E27FC236}">
                <a16:creationId xmlns:a16="http://schemas.microsoft.com/office/drawing/2014/main" id="{D43FA4F3-CA84-56B2-25B4-597AC96565F5}"/>
              </a:ext>
            </a:extLst>
          </p:cNvPr>
          <p:cNvPicPr>
            <a:picLocks noChangeAspect="1"/>
          </p:cNvPicPr>
          <p:nvPr/>
        </p:nvPicPr>
        <p:blipFill>
          <a:blip r:embed="rId2"/>
          <a:stretch>
            <a:fillRect/>
          </a:stretch>
        </p:blipFill>
        <p:spPr>
          <a:xfrm>
            <a:off x="6175947" y="327724"/>
            <a:ext cx="5797685" cy="6202552"/>
          </a:xfrm>
          <a:prstGeom prst="rect">
            <a:avLst/>
          </a:prstGeom>
        </p:spPr>
      </p:pic>
      <p:sp>
        <p:nvSpPr>
          <p:cNvPr id="6" name="TextBox 5">
            <a:extLst>
              <a:ext uri="{FF2B5EF4-FFF2-40B4-BE49-F238E27FC236}">
                <a16:creationId xmlns:a16="http://schemas.microsoft.com/office/drawing/2014/main" id="{100570A5-914F-9A10-64E4-DD64C7785406}"/>
              </a:ext>
            </a:extLst>
          </p:cNvPr>
          <p:cNvSpPr txBox="1"/>
          <p:nvPr/>
        </p:nvSpPr>
        <p:spPr>
          <a:xfrm>
            <a:off x="742564" y="1773568"/>
            <a:ext cx="4831796" cy="369332"/>
          </a:xfrm>
          <a:prstGeom prst="rect">
            <a:avLst/>
          </a:prstGeom>
          <a:noFill/>
        </p:spPr>
        <p:txBody>
          <a:bodyPr wrap="square" rtlCol="0">
            <a:spAutoFit/>
          </a:bodyPr>
          <a:lstStyle/>
          <a:p>
            <a:r>
              <a:rPr lang="en-US" dirty="0"/>
              <a:t>CONV1: Low-level features (colors &amp; edges) (0)</a:t>
            </a:r>
            <a:endParaRPr lang="en-IL" dirty="0"/>
          </a:p>
        </p:txBody>
      </p:sp>
      <p:sp>
        <p:nvSpPr>
          <p:cNvPr id="7" name="TextBox 6">
            <a:extLst>
              <a:ext uri="{FF2B5EF4-FFF2-40B4-BE49-F238E27FC236}">
                <a16:creationId xmlns:a16="http://schemas.microsoft.com/office/drawing/2014/main" id="{0B533DDC-4174-74EB-A0D4-58262314D98E}"/>
              </a:ext>
            </a:extLst>
          </p:cNvPr>
          <p:cNvSpPr txBox="1"/>
          <p:nvPr/>
        </p:nvSpPr>
        <p:spPr>
          <a:xfrm>
            <a:off x="742563" y="2435521"/>
            <a:ext cx="4645643" cy="369332"/>
          </a:xfrm>
          <a:prstGeom prst="rect">
            <a:avLst/>
          </a:prstGeom>
          <a:noFill/>
        </p:spPr>
        <p:txBody>
          <a:bodyPr wrap="square" rtlCol="0">
            <a:spAutoFit/>
          </a:bodyPr>
          <a:lstStyle/>
          <a:p>
            <a:r>
              <a:rPr lang="en-US" dirty="0"/>
              <a:t>CONV2: Simple textures (local patterns) (5)</a:t>
            </a:r>
            <a:endParaRPr lang="en-IL" dirty="0"/>
          </a:p>
        </p:txBody>
      </p:sp>
      <p:sp>
        <p:nvSpPr>
          <p:cNvPr id="8" name="TextBox 7">
            <a:extLst>
              <a:ext uri="{FF2B5EF4-FFF2-40B4-BE49-F238E27FC236}">
                <a16:creationId xmlns:a16="http://schemas.microsoft.com/office/drawing/2014/main" id="{AC2CD9F5-2912-E211-67FF-D7AD56B8B27E}"/>
              </a:ext>
            </a:extLst>
          </p:cNvPr>
          <p:cNvSpPr txBox="1"/>
          <p:nvPr/>
        </p:nvSpPr>
        <p:spPr>
          <a:xfrm>
            <a:off x="742560" y="3097474"/>
            <a:ext cx="5425031" cy="369332"/>
          </a:xfrm>
          <a:prstGeom prst="rect">
            <a:avLst/>
          </a:prstGeom>
          <a:noFill/>
        </p:spPr>
        <p:txBody>
          <a:bodyPr wrap="square" rtlCol="0">
            <a:spAutoFit/>
          </a:bodyPr>
          <a:lstStyle/>
          <a:p>
            <a:r>
              <a:rPr lang="en-US" dirty="0"/>
              <a:t>CONV3: Mid-level patterns (motifs &amp; textures) (10)</a:t>
            </a:r>
            <a:endParaRPr lang="en-IL" dirty="0"/>
          </a:p>
        </p:txBody>
      </p:sp>
      <p:sp>
        <p:nvSpPr>
          <p:cNvPr id="9" name="TextBox 8">
            <a:extLst>
              <a:ext uri="{FF2B5EF4-FFF2-40B4-BE49-F238E27FC236}">
                <a16:creationId xmlns:a16="http://schemas.microsoft.com/office/drawing/2014/main" id="{AD4736C7-576D-9500-F2E3-8AFA641199B5}"/>
              </a:ext>
            </a:extLst>
          </p:cNvPr>
          <p:cNvSpPr txBox="1"/>
          <p:nvPr/>
        </p:nvSpPr>
        <p:spPr>
          <a:xfrm>
            <a:off x="745474" y="3868482"/>
            <a:ext cx="6140142" cy="369332"/>
          </a:xfrm>
          <a:prstGeom prst="rect">
            <a:avLst/>
          </a:prstGeom>
          <a:noFill/>
        </p:spPr>
        <p:txBody>
          <a:bodyPr wrap="square" rtlCol="0">
            <a:spAutoFit/>
          </a:bodyPr>
          <a:lstStyle/>
          <a:p>
            <a:r>
              <a:rPr lang="en-US" dirty="0"/>
              <a:t>CONV4: High-level style (complex structures &amp; textures) (19)</a:t>
            </a:r>
            <a:endParaRPr lang="en-IL" dirty="0"/>
          </a:p>
        </p:txBody>
      </p:sp>
      <p:sp>
        <p:nvSpPr>
          <p:cNvPr id="10" name="TextBox 9">
            <a:extLst>
              <a:ext uri="{FF2B5EF4-FFF2-40B4-BE49-F238E27FC236}">
                <a16:creationId xmlns:a16="http://schemas.microsoft.com/office/drawing/2014/main" id="{967BF014-000F-1490-6E53-E621F10E1574}"/>
              </a:ext>
            </a:extLst>
          </p:cNvPr>
          <p:cNvSpPr txBox="1"/>
          <p:nvPr/>
        </p:nvSpPr>
        <p:spPr>
          <a:xfrm>
            <a:off x="760974" y="4639490"/>
            <a:ext cx="5037733" cy="369332"/>
          </a:xfrm>
          <a:prstGeom prst="rect">
            <a:avLst/>
          </a:prstGeom>
          <a:noFill/>
        </p:spPr>
        <p:txBody>
          <a:bodyPr wrap="square" rtlCol="0">
            <a:spAutoFit/>
          </a:bodyPr>
          <a:lstStyle/>
          <a:p>
            <a:r>
              <a:rPr lang="en-US" dirty="0"/>
              <a:t>CONV5: Content (high-level structure) (21) </a:t>
            </a:r>
            <a:endParaRPr lang="en-IL" dirty="0"/>
          </a:p>
        </p:txBody>
      </p:sp>
      <p:sp>
        <p:nvSpPr>
          <p:cNvPr id="11" name="TextBox 10">
            <a:extLst>
              <a:ext uri="{FF2B5EF4-FFF2-40B4-BE49-F238E27FC236}">
                <a16:creationId xmlns:a16="http://schemas.microsoft.com/office/drawing/2014/main" id="{1C88F1F4-6878-E35A-ED34-670FAAC7246C}"/>
              </a:ext>
            </a:extLst>
          </p:cNvPr>
          <p:cNvSpPr txBox="1"/>
          <p:nvPr/>
        </p:nvSpPr>
        <p:spPr>
          <a:xfrm>
            <a:off x="785523" y="5344212"/>
            <a:ext cx="4831796" cy="369332"/>
          </a:xfrm>
          <a:prstGeom prst="rect">
            <a:avLst/>
          </a:prstGeom>
          <a:noFill/>
        </p:spPr>
        <p:txBody>
          <a:bodyPr wrap="square" rtlCol="0">
            <a:spAutoFit/>
          </a:bodyPr>
          <a:lstStyle/>
          <a:p>
            <a:r>
              <a:rPr lang="en-US" dirty="0"/>
              <a:t>CONV6: Very high-level features (semantic) (28)</a:t>
            </a:r>
            <a:endParaRPr lang="en-IL" dirty="0"/>
          </a:p>
        </p:txBody>
      </p:sp>
    </p:spTree>
    <p:extLst>
      <p:ext uri="{BB962C8B-B14F-4D97-AF65-F5344CB8AC3E}">
        <p14:creationId xmlns:p14="http://schemas.microsoft.com/office/powerpoint/2010/main" val="59894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986A9-696F-1094-4561-38E9B831E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A5C48-2BA0-CCA9-7CE6-BA1C116FD102}"/>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sp>
        <p:nvSpPr>
          <p:cNvPr id="6" name="TextBox 5">
            <a:extLst>
              <a:ext uri="{FF2B5EF4-FFF2-40B4-BE49-F238E27FC236}">
                <a16:creationId xmlns:a16="http://schemas.microsoft.com/office/drawing/2014/main" id="{13458D6B-1C2D-A82D-0AF7-57DFC1DCFF6F}"/>
              </a:ext>
            </a:extLst>
          </p:cNvPr>
          <p:cNvSpPr txBox="1"/>
          <p:nvPr/>
        </p:nvSpPr>
        <p:spPr>
          <a:xfrm>
            <a:off x="8709285" y="4200450"/>
            <a:ext cx="809469" cy="507831"/>
          </a:xfrm>
          <a:prstGeom prst="rect">
            <a:avLst/>
          </a:prstGeom>
          <a:noFill/>
        </p:spPr>
        <p:txBody>
          <a:bodyPr wrap="square" rtlCol="0">
            <a:spAutoFit/>
          </a:bodyPr>
          <a:lstStyle/>
          <a:p>
            <a:r>
              <a:rPr lang="en-US" sz="900" b="1" dirty="0"/>
              <a:t>.</a:t>
            </a:r>
          </a:p>
          <a:p>
            <a:r>
              <a:rPr lang="en-US" sz="900" b="1" dirty="0"/>
              <a:t>.</a:t>
            </a:r>
          </a:p>
          <a:p>
            <a:r>
              <a:rPr lang="en-US" sz="900" b="1" dirty="0"/>
              <a:t>.</a:t>
            </a:r>
            <a:endParaRPr lang="en-IL" b="1" dirty="0"/>
          </a:p>
        </p:txBody>
      </p:sp>
      <p:sp>
        <p:nvSpPr>
          <p:cNvPr id="8" name="TextBox 7">
            <a:extLst>
              <a:ext uri="{FF2B5EF4-FFF2-40B4-BE49-F238E27FC236}">
                <a16:creationId xmlns:a16="http://schemas.microsoft.com/office/drawing/2014/main" id="{A44A79C3-2734-A08B-937E-5A8DDD734FA0}"/>
              </a:ext>
            </a:extLst>
          </p:cNvPr>
          <p:cNvSpPr txBox="1"/>
          <p:nvPr/>
        </p:nvSpPr>
        <p:spPr>
          <a:xfrm>
            <a:off x="4511739" y="0"/>
            <a:ext cx="2803160" cy="369332"/>
          </a:xfrm>
          <a:prstGeom prst="rect">
            <a:avLst/>
          </a:prstGeom>
          <a:noFill/>
        </p:spPr>
        <p:txBody>
          <a:bodyPr wrap="square" rtlCol="0">
            <a:spAutoFit/>
          </a:bodyPr>
          <a:lstStyle/>
          <a:p>
            <a:r>
              <a:rPr lang="en-US" dirty="0"/>
              <a:t>Conv 1</a:t>
            </a:r>
            <a:endParaRPr lang="en-IL" dirty="0"/>
          </a:p>
        </p:txBody>
      </p:sp>
      <p:pic>
        <p:nvPicPr>
          <p:cNvPr id="10" name="Picture 9">
            <a:extLst>
              <a:ext uri="{FF2B5EF4-FFF2-40B4-BE49-F238E27FC236}">
                <a16:creationId xmlns:a16="http://schemas.microsoft.com/office/drawing/2014/main" id="{01E5ECB3-5A9C-7F61-C8F9-28938A61AD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362" y="846894"/>
            <a:ext cx="5552187" cy="5932528"/>
          </a:xfrm>
          <a:prstGeom prst="rect">
            <a:avLst/>
          </a:prstGeom>
        </p:spPr>
      </p:pic>
      <p:pic>
        <p:nvPicPr>
          <p:cNvPr id="12" name="Picture 11">
            <a:extLst>
              <a:ext uri="{FF2B5EF4-FFF2-40B4-BE49-F238E27FC236}">
                <a16:creationId xmlns:a16="http://schemas.microsoft.com/office/drawing/2014/main" id="{FB340082-AC10-8419-C6F2-45DCE655EB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27549" y="27906"/>
            <a:ext cx="6787425" cy="3432132"/>
          </a:xfrm>
          <a:prstGeom prst="rect">
            <a:avLst/>
          </a:prstGeom>
        </p:spPr>
      </p:pic>
      <p:pic>
        <p:nvPicPr>
          <p:cNvPr id="14" name="Picture 13" descr="A collage of paintings&#10;&#10;AI-generated content may be incorrect.">
            <a:extLst>
              <a:ext uri="{FF2B5EF4-FFF2-40B4-BE49-F238E27FC236}">
                <a16:creationId xmlns:a16="http://schemas.microsoft.com/office/drawing/2014/main" id="{3A51F2C0-F5A8-37AC-FBB9-FDD36DDAD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750" y="3460038"/>
            <a:ext cx="6564453" cy="3319384"/>
          </a:xfrm>
          <a:prstGeom prst="rect">
            <a:avLst/>
          </a:prstGeom>
        </p:spPr>
      </p:pic>
      <p:pic>
        <p:nvPicPr>
          <p:cNvPr id="16" name="Picture 15">
            <a:extLst>
              <a:ext uri="{FF2B5EF4-FFF2-40B4-BE49-F238E27FC236}">
                <a16:creationId xmlns:a16="http://schemas.microsoft.com/office/drawing/2014/main" id="{FE27512A-3732-DB70-E0A9-25FC85CA6C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43228" y="-86635"/>
            <a:ext cx="3313933" cy="3546673"/>
          </a:xfrm>
          <a:prstGeom prst="rect">
            <a:avLst/>
          </a:prstGeom>
        </p:spPr>
      </p:pic>
      <p:pic>
        <p:nvPicPr>
          <p:cNvPr id="18" name="Picture 17" descr="A painting of a starry night&#10;&#10;AI-generated content may be incorrect.">
            <a:extLst>
              <a:ext uri="{FF2B5EF4-FFF2-40B4-BE49-F238E27FC236}">
                <a16:creationId xmlns:a16="http://schemas.microsoft.com/office/drawing/2014/main" id="{BB3289CF-9982-5C29-36E8-C0548D8DAF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0072" y="3404117"/>
            <a:ext cx="3227233" cy="3453883"/>
          </a:xfrm>
          <a:prstGeom prst="rect">
            <a:avLst/>
          </a:prstGeom>
        </p:spPr>
      </p:pic>
    </p:spTree>
    <p:extLst>
      <p:ext uri="{BB962C8B-B14F-4D97-AF65-F5344CB8AC3E}">
        <p14:creationId xmlns:p14="http://schemas.microsoft.com/office/powerpoint/2010/main" val="400141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D2A66-7F9B-128D-7852-B70DF70C2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3031D-F92B-EE66-30A6-1C34D794675F}"/>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sp>
        <p:nvSpPr>
          <p:cNvPr id="6" name="TextBox 5">
            <a:extLst>
              <a:ext uri="{FF2B5EF4-FFF2-40B4-BE49-F238E27FC236}">
                <a16:creationId xmlns:a16="http://schemas.microsoft.com/office/drawing/2014/main" id="{4D481ED6-AB54-94ED-2ED4-A45AE7E04DF9}"/>
              </a:ext>
            </a:extLst>
          </p:cNvPr>
          <p:cNvSpPr txBox="1"/>
          <p:nvPr/>
        </p:nvSpPr>
        <p:spPr>
          <a:xfrm>
            <a:off x="8709285" y="4200450"/>
            <a:ext cx="809469" cy="507831"/>
          </a:xfrm>
          <a:prstGeom prst="rect">
            <a:avLst/>
          </a:prstGeom>
          <a:noFill/>
        </p:spPr>
        <p:txBody>
          <a:bodyPr wrap="square" rtlCol="0">
            <a:spAutoFit/>
          </a:bodyPr>
          <a:lstStyle/>
          <a:p>
            <a:r>
              <a:rPr lang="en-US" sz="900" b="1" dirty="0"/>
              <a:t>.</a:t>
            </a:r>
          </a:p>
          <a:p>
            <a:r>
              <a:rPr lang="en-US" sz="900" b="1" dirty="0"/>
              <a:t>.</a:t>
            </a:r>
          </a:p>
          <a:p>
            <a:r>
              <a:rPr lang="en-US" sz="900" b="1" dirty="0"/>
              <a:t>.</a:t>
            </a:r>
            <a:endParaRPr lang="en-IL" b="1" dirty="0"/>
          </a:p>
        </p:txBody>
      </p:sp>
      <p:sp>
        <p:nvSpPr>
          <p:cNvPr id="8" name="TextBox 7">
            <a:extLst>
              <a:ext uri="{FF2B5EF4-FFF2-40B4-BE49-F238E27FC236}">
                <a16:creationId xmlns:a16="http://schemas.microsoft.com/office/drawing/2014/main" id="{2A758C73-ADE7-3001-3039-8C63E74CB1D8}"/>
              </a:ext>
            </a:extLst>
          </p:cNvPr>
          <p:cNvSpPr txBox="1"/>
          <p:nvPr/>
        </p:nvSpPr>
        <p:spPr>
          <a:xfrm>
            <a:off x="4505602" y="-37629"/>
            <a:ext cx="2803160" cy="369332"/>
          </a:xfrm>
          <a:prstGeom prst="rect">
            <a:avLst/>
          </a:prstGeom>
          <a:noFill/>
        </p:spPr>
        <p:txBody>
          <a:bodyPr wrap="square" rtlCol="0">
            <a:spAutoFit/>
          </a:bodyPr>
          <a:lstStyle/>
          <a:p>
            <a:r>
              <a:rPr lang="en-US" dirty="0"/>
              <a:t>Conv 2</a:t>
            </a:r>
            <a:endParaRPr lang="en-IL" dirty="0"/>
          </a:p>
        </p:txBody>
      </p:sp>
      <p:pic>
        <p:nvPicPr>
          <p:cNvPr id="7" name="Picture 6">
            <a:extLst>
              <a:ext uri="{FF2B5EF4-FFF2-40B4-BE49-F238E27FC236}">
                <a16:creationId xmlns:a16="http://schemas.microsoft.com/office/drawing/2014/main" id="{4A62DECB-EC4A-EA9E-E317-EC457F86FC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8873" y="147037"/>
            <a:ext cx="6240823" cy="3155737"/>
          </a:xfrm>
          <a:prstGeom prst="rect">
            <a:avLst/>
          </a:prstGeom>
        </p:spPr>
      </p:pic>
      <p:pic>
        <p:nvPicPr>
          <p:cNvPr id="11" name="Picture 10" descr="A collage of a painting&#10;&#10;AI-generated content may be incorrect.">
            <a:extLst>
              <a:ext uri="{FF2B5EF4-FFF2-40B4-BE49-F238E27FC236}">
                <a16:creationId xmlns:a16="http://schemas.microsoft.com/office/drawing/2014/main" id="{32EBA449-BAF3-660C-A13B-C818C7A07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386" y="3555226"/>
            <a:ext cx="6240824" cy="3155737"/>
          </a:xfrm>
          <a:prstGeom prst="rect">
            <a:avLst/>
          </a:prstGeom>
        </p:spPr>
      </p:pic>
      <p:pic>
        <p:nvPicPr>
          <p:cNvPr id="15" name="Picture 14" descr="A close-up of a screen&#10;&#10;AI-generated content may be incorrect.">
            <a:extLst>
              <a:ext uri="{FF2B5EF4-FFF2-40B4-BE49-F238E27FC236}">
                <a16:creationId xmlns:a16="http://schemas.microsoft.com/office/drawing/2014/main" id="{EA91EE00-3245-887F-1539-224556CC1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873" y="3302774"/>
            <a:ext cx="3169392" cy="3388658"/>
          </a:xfrm>
          <a:prstGeom prst="rect">
            <a:avLst/>
          </a:prstGeom>
        </p:spPr>
      </p:pic>
      <p:pic>
        <p:nvPicPr>
          <p:cNvPr id="4" name="Picture 3">
            <a:extLst>
              <a:ext uri="{FF2B5EF4-FFF2-40B4-BE49-F238E27FC236}">
                <a16:creationId xmlns:a16="http://schemas.microsoft.com/office/drawing/2014/main" id="{4E40EAE4-7ED1-00FE-DE1E-640D5B3E7FB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77816" y="147037"/>
            <a:ext cx="2915849" cy="3120631"/>
          </a:xfrm>
          <a:prstGeom prst="rect">
            <a:avLst/>
          </a:prstGeom>
        </p:spPr>
      </p:pic>
      <p:pic>
        <p:nvPicPr>
          <p:cNvPr id="17" name="Picture 16">
            <a:extLst>
              <a:ext uri="{FF2B5EF4-FFF2-40B4-BE49-F238E27FC236}">
                <a16:creationId xmlns:a16="http://schemas.microsoft.com/office/drawing/2014/main" id="{64AF8BD9-CD18-8E16-A093-8C2B35A7067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5946" y="827993"/>
            <a:ext cx="5402190" cy="5772256"/>
          </a:xfrm>
          <a:prstGeom prst="rect">
            <a:avLst/>
          </a:prstGeom>
        </p:spPr>
      </p:pic>
    </p:spTree>
    <p:extLst>
      <p:ext uri="{BB962C8B-B14F-4D97-AF65-F5344CB8AC3E}">
        <p14:creationId xmlns:p14="http://schemas.microsoft.com/office/powerpoint/2010/main" val="394342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ECB5B-A430-5742-739B-F7B96EB2F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3D8B0-8D9D-D45B-2909-E49F661FF9E5}"/>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sp>
        <p:nvSpPr>
          <p:cNvPr id="6" name="TextBox 5">
            <a:extLst>
              <a:ext uri="{FF2B5EF4-FFF2-40B4-BE49-F238E27FC236}">
                <a16:creationId xmlns:a16="http://schemas.microsoft.com/office/drawing/2014/main" id="{E8AD19BB-3ED7-8761-C614-2D0E9C5A2A46}"/>
              </a:ext>
            </a:extLst>
          </p:cNvPr>
          <p:cNvSpPr txBox="1"/>
          <p:nvPr/>
        </p:nvSpPr>
        <p:spPr>
          <a:xfrm>
            <a:off x="8709285" y="4200450"/>
            <a:ext cx="809469" cy="507831"/>
          </a:xfrm>
          <a:prstGeom prst="rect">
            <a:avLst/>
          </a:prstGeom>
          <a:noFill/>
        </p:spPr>
        <p:txBody>
          <a:bodyPr wrap="square" rtlCol="0">
            <a:spAutoFit/>
          </a:bodyPr>
          <a:lstStyle/>
          <a:p>
            <a:r>
              <a:rPr lang="en-US" sz="900" b="1" dirty="0"/>
              <a:t>.</a:t>
            </a:r>
          </a:p>
          <a:p>
            <a:r>
              <a:rPr lang="en-US" sz="900" b="1" dirty="0"/>
              <a:t>.</a:t>
            </a:r>
          </a:p>
          <a:p>
            <a:r>
              <a:rPr lang="en-US" sz="900" b="1" dirty="0"/>
              <a:t>.</a:t>
            </a:r>
            <a:endParaRPr lang="en-IL" b="1" dirty="0"/>
          </a:p>
        </p:txBody>
      </p:sp>
      <p:sp>
        <p:nvSpPr>
          <p:cNvPr id="8" name="TextBox 7">
            <a:extLst>
              <a:ext uri="{FF2B5EF4-FFF2-40B4-BE49-F238E27FC236}">
                <a16:creationId xmlns:a16="http://schemas.microsoft.com/office/drawing/2014/main" id="{25F511DA-D7F7-7D6F-7FFA-9D717C585801}"/>
              </a:ext>
            </a:extLst>
          </p:cNvPr>
          <p:cNvSpPr txBox="1"/>
          <p:nvPr/>
        </p:nvSpPr>
        <p:spPr>
          <a:xfrm>
            <a:off x="4505602" y="-37629"/>
            <a:ext cx="2803160" cy="369332"/>
          </a:xfrm>
          <a:prstGeom prst="rect">
            <a:avLst/>
          </a:prstGeom>
          <a:noFill/>
        </p:spPr>
        <p:txBody>
          <a:bodyPr wrap="square" rtlCol="0">
            <a:spAutoFit/>
          </a:bodyPr>
          <a:lstStyle/>
          <a:p>
            <a:r>
              <a:rPr lang="en-US" dirty="0"/>
              <a:t>Conv 3</a:t>
            </a:r>
            <a:endParaRPr lang="en-IL" dirty="0"/>
          </a:p>
        </p:txBody>
      </p:sp>
      <p:pic>
        <p:nvPicPr>
          <p:cNvPr id="5" name="Picture 4" descr="A collage of a painting&#10;&#10;AI-generated content may be incorrect.">
            <a:extLst>
              <a:ext uri="{FF2B5EF4-FFF2-40B4-BE49-F238E27FC236}">
                <a16:creationId xmlns:a16="http://schemas.microsoft.com/office/drawing/2014/main" id="{C5652CAE-4D31-2D7C-E8D4-10D9C2C9C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632" y="3518964"/>
            <a:ext cx="6603318" cy="3339036"/>
          </a:xfrm>
          <a:prstGeom prst="rect">
            <a:avLst/>
          </a:prstGeom>
        </p:spPr>
      </p:pic>
      <p:pic>
        <p:nvPicPr>
          <p:cNvPr id="10" name="Picture 9">
            <a:extLst>
              <a:ext uri="{FF2B5EF4-FFF2-40B4-BE49-F238E27FC236}">
                <a16:creationId xmlns:a16="http://schemas.microsoft.com/office/drawing/2014/main" id="{99FB711A-5114-03C6-3635-CD504C8EE6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1632" y="179928"/>
            <a:ext cx="6603317" cy="3339036"/>
          </a:xfrm>
          <a:prstGeom prst="rect">
            <a:avLst/>
          </a:prstGeom>
        </p:spPr>
      </p:pic>
      <p:pic>
        <p:nvPicPr>
          <p:cNvPr id="13" name="Picture 12">
            <a:extLst>
              <a:ext uri="{FF2B5EF4-FFF2-40B4-BE49-F238E27FC236}">
                <a16:creationId xmlns:a16="http://schemas.microsoft.com/office/drawing/2014/main" id="{A517C9E1-336D-8E40-B61C-548BF48264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22" y="910159"/>
            <a:ext cx="5359752" cy="5726911"/>
          </a:xfrm>
          <a:prstGeom prst="rect">
            <a:avLst/>
          </a:prstGeom>
        </p:spPr>
      </p:pic>
      <p:pic>
        <p:nvPicPr>
          <p:cNvPr id="16" name="Picture 15">
            <a:extLst>
              <a:ext uri="{FF2B5EF4-FFF2-40B4-BE49-F238E27FC236}">
                <a16:creationId xmlns:a16="http://schemas.microsoft.com/office/drawing/2014/main" id="{239A4B47-C070-3FCD-A7AD-88FD7C5D1F3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3242" y="9710"/>
            <a:ext cx="3284375" cy="3515039"/>
          </a:xfrm>
          <a:prstGeom prst="rect">
            <a:avLst/>
          </a:prstGeom>
        </p:spPr>
      </p:pic>
      <p:pic>
        <p:nvPicPr>
          <p:cNvPr id="19" name="Picture 18" descr="A screenshot of a computer generated image&#10;&#10;AI-generated content may be incorrect.">
            <a:extLst>
              <a:ext uri="{FF2B5EF4-FFF2-40B4-BE49-F238E27FC236}">
                <a16:creationId xmlns:a16="http://schemas.microsoft.com/office/drawing/2014/main" id="{D48EB33D-0272-BA6C-10A9-C09BA94C9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4591" y="3476894"/>
            <a:ext cx="3184665" cy="3404988"/>
          </a:xfrm>
          <a:prstGeom prst="rect">
            <a:avLst/>
          </a:prstGeom>
        </p:spPr>
      </p:pic>
    </p:spTree>
    <p:extLst>
      <p:ext uri="{BB962C8B-B14F-4D97-AF65-F5344CB8AC3E}">
        <p14:creationId xmlns:p14="http://schemas.microsoft.com/office/powerpoint/2010/main" val="364806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A9273-653B-EA06-AB67-6A3BF7188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3C78E-C0A8-EDCB-2CC9-2368FA70D41F}"/>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sp>
        <p:nvSpPr>
          <p:cNvPr id="6" name="TextBox 5">
            <a:extLst>
              <a:ext uri="{FF2B5EF4-FFF2-40B4-BE49-F238E27FC236}">
                <a16:creationId xmlns:a16="http://schemas.microsoft.com/office/drawing/2014/main" id="{7FFB6E3A-A38D-8384-174C-DDED70004CC9}"/>
              </a:ext>
            </a:extLst>
          </p:cNvPr>
          <p:cNvSpPr txBox="1"/>
          <p:nvPr/>
        </p:nvSpPr>
        <p:spPr>
          <a:xfrm>
            <a:off x="8709285" y="4200450"/>
            <a:ext cx="809469" cy="507831"/>
          </a:xfrm>
          <a:prstGeom prst="rect">
            <a:avLst/>
          </a:prstGeom>
          <a:noFill/>
        </p:spPr>
        <p:txBody>
          <a:bodyPr wrap="square" rtlCol="0">
            <a:spAutoFit/>
          </a:bodyPr>
          <a:lstStyle/>
          <a:p>
            <a:r>
              <a:rPr lang="en-US" sz="900" b="1" dirty="0"/>
              <a:t>.</a:t>
            </a:r>
          </a:p>
          <a:p>
            <a:r>
              <a:rPr lang="en-US" sz="900" b="1" dirty="0"/>
              <a:t>.</a:t>
            </a:r>
          </a:p>
          <a:p>
            <a:r>
              <a:rPr lang="en-US" sz="900" b="1" dirty="0"/>
              <a:t>.</a:t>
            </a:r>
            <a:endParaRPr lang="en-IL" b="1" dirty="0"/>
          </a:p>
        </p:txBody>
      </p:sp>
      <p:sp>
        <p:nvSpPr>
          <p:cNvPr id="8" name="TextBox 7">
            <a:extLst>
              <a:ext uri="{FF2B5EF4-FFF2-40B4-BE49-F238E27FC236}">
                <a16:creationId xmlns:a16="http://schemas.microsoft.com/office/drawing/2014/main" id="{6CFEC7B1-1428-66CB-6ED8-2B0C067CA102}"/>
              </a:ext>
            </a:extLst>
          </p:cNvPr>
          <p:cNvSpPr txBox="1"/>
          <p:nvPr/>
        </p:nvSpPr>
        <p:spPr>
          <a:xfrm>
            <a:off x="4505602" y="-37629"/>
            <a:ext cx="2803160" cy="369332"/>
          </a:xfrm>
          <a:prstGeom prst="rect">
            <a:avLst/>
          </a:prstGeom>
          <a:noFill/>
        </p:spPr>
        <p:txBody>
          <a:bodyPr wrap="square" rtlCol="0">
            <a:spAutoFit/>
          </a:bodyPr>
          <a:lstStyle/>
          <a:p>
            <a:r>
              <a:rPr lang="en-US" dirty="0"/>
              <a:t>Conv 4</a:t>
            </a:r>
            <a:endParaRPr lang="en-IL" dirty="0"/>
          </a:p>
        </p:txBody>
      </p:sp>
      <p:pic>
        <p:nvPicPr>
          <p:cNvPr id="4" name="Picture 3">
            <a:extLst>
              <a:ext uri="{FF2B5EF4-FFF2-40B4-BE49-F238E27FC236}">
                <a16:creationId xmlns:a16="http://schemas.microsoft.com/office/drawing/2014/main" id="{029FD3DA-BAC1-0225-39EE-B6A26EB68C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5" y="810072"/>
            <a:ext cx="5459167" cy="5833136"/>
          </a:xfrm>
          <a:prstGeom prst="rect">
            <a:avLst/>
          </a:prstGeom>
        </p:spPr>
      </p:pic>
      <p:pic>
        <p:nvPicPr>
          <p:cNvPr id="9" name="Picture 8">
            <a:extLst>
              <a:ext uri="{FF2B5EF4-FFF2-40B4-BE49-F238E27FC236}">
                <a16:creationId xmlns:a16="http://schemas.microsoft.com/office/drawing/2014/main" id="{1B808CF8-4CB8-E9EF-41AA-7BC4F36DE2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5121" y="147037"/>
            <a:ext cx="6796878" cy="3436912"/>
          </a:xfrm>
          <a:prstGeom prst="rect">
            <a:avLst/>
          </a:prstGeom>
        </p:spPr>
      </p:pic>
      <p:pic>
        <p:nvPicPr>
          <p:cNvPr id="12" name="Picture 11">
            <a:extLst>
              <a:ext uri="{FF2B5EF4-FFF2-40B4-BE49-F238E27FC236}">
                <a16:creationId xmlns:a16="http://schemas.microsoft.com/office/drawing/2014/main" id="{C33334FF-2483-09F7-639E-54AD0078A6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40686" y="87508"/>
            <a:ext cx="3266997" cy="3496441"/>
          </a:xfrm>
          <a:prstGeom prst="rect">
            <a:avLst/>
          </a:prstGeom>
        </p:spPr>
      </p:pic>
      <p:pic>
        <p:nvPicPr>
          <p:cNvPr id="15" name="Picture 14">
            <a:extLst>
              <a:ext uri="{FF2B5EF4-FFF2-40B4-BE49-F238E27FC236}">
                <a16:creationId xmlns:a16="http://schemas.microsoft.com/office/drawing/2014/main" id="{33B9CD8D-703C-FA6B-9CE9-24A60119E0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54529" y="3595925"/>
            <a:ext cx="6278061" cy="3174567"/>
          </a:xfrm>
          <a:prstGeom prst="rect">
            <a:avLst/>
          </a:prstGeom>
        </p:spPr>
      </p:pic>
      <p:pic>
        <p:nvPicPr>
          <p:cNvPr id="18" name="Picture 17">
            <a:extLst>
              <a:ext uri="{FF2B5EF4-FFF2-40B4-BE49-F238E27FC236}">
                <a16:creationId xmlns:a16="http://schemas.microsoft.com/office/drawing/2014/main" id="{2FFAF7CC-A296-017E-8459-47A8C84487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56025" y="3583949"/>
            <a:ext cx="3051763" cy="3266091"/>
          </a:xfrm>
          <a:prstGeom prst="rect">
            <a:avLst/>
          </a:prstGeom>
        </p:spPr>
      </p:pic>
    </p:spTree>
    <p:extLst>
      <p:ext uri="{BB962C8B-B14F-4D97-AF65-F5344CB8AC3E}">
        <p14:creationId xmlns:p14="http://schemas.microsoft.com/office/powerpoint/2010/main" val="166319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8F211-6A7D-9204-409F-42B82FD29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EEA6A-4B6C-C9A3-ACF7-A7C95E36EB12}"/>
              </a:ext>
            </a:extLst>
          </p:cNvPr>
          <p:cNvSpPr>
            <a:spLocks noGrp="1"/>
          </p:cNvSpPr>
          <p:nvPr>
            <p:ph type="title"/>
          </p:nvPr>
        </p:nvSpPr>
        <p:spPr>
          <a:xfrm>
            <a:off x="199287" y="-239819"/>
            <a:ext cx="5556463" cy="1325563"/>
          </a:xfrm>
        </p:spPr>
        <p:txBody>
          <a:bodyPr/>
          <a:lstStyle/>
          <a:p>
            <a:r>
              <a:rPr lang="en-US" dirty="0"/>
              <a:t>Convolutional layers</a:t>
            </a:r>
            <a:endParaRPr lang="en-IL" dirty="0"/>
          </a:p>
        </p:txBody>
      </p:sp>
      <p:sp>
        <p:nvSpPr>
          <p:cNvPr id="6" name="TextBox 5">
            <a:extLst>
              <a:ext uri="{FF2B5EF4-FFF2-40B4-BE49-F238E27FC236}">
                <a16:creationId xmlns:a16="http://schemas.microsoft.com/office/drawing/2014/main" id="{20466544-80BE-4AD6-C845-2DFAB3385B82}"/>
              </a:ext>
            </a:extLst>
          </p:cNvPr>
          <p:cNvSpPr txBox="1"/>
          <p:nvPr/>
        </p:nvSpPr>
        <p:spPr>
          <a:xfrm>
            <a:off x="8709285" y="4200450"/>
            <a:ext cx="809469" cy="507831"/>
          </a:xfrm>
          <a:prstGeom prst="rect">
            <a:avLst/>
          </a:prstGeom>
          <a:noFill/>
        </p:spPr>
        <p:txBody>
          <a:bodyPr wrap="square" rtlCol="0">
            <a:spAutoFit/>
          </a:bodyPr>
          <a:lstStyle/>
          <a:p>
            <a:r>
              <a:rPr lang="en-US" sz="900" b="1" dirty="0"/>
              <a:t>.</a:t>
            </a:r>
          </a:p>
          <a:p>
            <a:r>
              <a:rPr lang="en-US" sz="900" b="1" dirty="0"/>
              <a:t>.</a:t>
            </a:r>
          </a:p>
          <a:p>
            <a:r>
              <a:rPr lang="en-US" sz="900" b="1" dirty="0"/>
              <a:t>.</a:t>
            </a:r>
            <a:endParaRPr lang="en-IL" b="1" dirty="0"/>
          </a:p>
        </p:txBody>
      </p:sp>
      <p:sp>
        <p:nvSpPr>
          <p:cNvPr id="8" name="TextBox 7">
            <a:extLst>
              <a:ext uri="{FF2B5EF4-FFF2-40B4-BE49-F238E27FC236}">
                <a16:creationId xmlns:a16="http://schemas.microsoft.com/office/drawing/2014/main" id="{1B7A5D56-2285-2704-BE46-1FBD04F84EB1}"/>
              </a:ext>
            </a:extLst>
          </p:cNvPr>
          <p:cNvSpPr txBox="1"/>
          <p:nvPr/>
        </p:nvSpPr>
        <p:spPr>
          <a:xfrm>
            <a:off x="4505602" y="-37629"/>
            <a:ext cx="2803160" cy="369332"/>
          </a:xfrm>
          <a:prstGeom prst="rect">
            <a:avLst/>
          </a:prstGeom>
          <a:noFill/>
        </p:spPr>
        <p:txBody>
          <a:bodyPr wrap="square" rtlCol="0">
            <a:spAutoFit/>
          </a:bodyPr>
          <a:lstStyle/>
          <a:p>
            <a:r>
              <a:rPr lang="en-US" dirty="0"/>
              <a:t>Conv 5</a:t>
            </a:r>
            <a:endParaRPr lang="en-IL" dirty="0"/>
          </a:p>
        </p:txBody>
      </p:sp>
      <p:pic>
        <p:nvPicPr>
          <p:cNvPr id="5" name="Picture 4">
            <a:extLst>
              <a:ext uri="{FF2B5EF4-FFF2-40B4-BE49-F238E27FC236}">
                <a16:creationId xmlns:a16="http://schemas.microsoft.com/office/drawing/2014/main" id="{9B4302C0-0144-A3EA-2BB2-987154FDB9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42" y="754840"/>
            <a:ext cx="5591556" cy="5974594"/>
          </a:xfrm>
          <a:prstGeom prst="rect">
            <a:avLst/>
          </a:prstGeom>
        </p:spPr>
      </p:pic>
      <p:pic>
        <p:nvPicPr>
          <p:cNvPr id="10" name="Picture 9">
            <a:extLst>
              <a:ext uri="{FF2B5EF4-FFF2-40B4-BE49-F238E27FC236}">
                <a16:creationId xmlns:a16="http://schemas.microsoft.com/office/drawing/2014/main" id="{434B3D91-36F0-9314-21A4-55511D1748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90844" y="147037"/>
            <a:ext cx="6204225" cy="3137231"/>
          </a:xfrm>
          <a:prstGeom prst="rect">
            <a:avLst/>
          </a:prstGeom>
        </p:spPr>
      </p:pic>
      <p:pic>
        <p:nvPicPr>
          <p:cNvPr id="13" name="Picture 12" descr="A collage of a painting&#10;&#10;AI-generated content may be incorrect.">
            <a:extLst>
              <a:ext uri="{FF2B5EF4-FFF2-40B4-BE49-F238E27FC236}">
                <a16:creationId xmlns:a16="http://schemas.microsoft.com/office/drawing/2014/main" id="{83E22A6C-9F06-77A5-C574-E8FF5BAAF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750" y="3366788"/>
            <a:ext cx="6425348" cy="3249044"/>
          </a:xfrm>
          <a:prstGeom prst="rect">
            <a:avLst/>
          </a:prstGeom>
        </p:spPr>
      </p:pic>
      <p:pic>
        <p:nvPicPr>
          <p:cNvPr id="16" name="Picture 15" descr="A close-up of a screen&#10;&#10;AI-generated content may be incorrect.">
            <a:extLst>
              <a:ext uri="{FF2B5EF4-FFF2-40B4-BE49-F238E27FC236}">
                <a16:creationId xmlns:a16="http://schemas.microsoft.com/office/drawing/2014/main" id="{21416D9E-19D6-8462-7060-03F9D1E40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6142" y="3328806"/>
            <a:ext cx="3106815" cy="3325008"/>
          </a:xfrm>
          <a:prstGeom prst="rect">
            <a:avLst/>
          </a:prstGeom>
        </p:spPr>
      </p:pic>
      <p:pic>
        <p:nvPicPr>
          <p:cNvPr id="19" name="Picture 18">
            <a:extLst>
              <a:ext uri="{FF2B5EF4-FFF2-40B4-BE49-F238E27FC236}">
                <a16:creationId xmlns:a16="http://schemas.microsoft.com/office/drawing/2014/main" id="{9C403F93-F9F0-15CE-E2CE-0A7305761F0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86142" y="20774"/>
            <a:ext cx="3052400" cy="3266771"/>
          </a:xfrm>
          <a:prstGeom prst="rect">
            <a:avLst/>
          </a:prstGeom>
        </p:spPr>
      </p:pic>
    </p:spTree>
    <p:extLst>
      <p:ext uri="{BB962C8B-B14F-4D97-AF65-F5344CB8AC3E}">
        <p14:creationId xmlns:p14="http://schemas.microsoft.com/office/powerpoint/2010/main" val="34417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VTI">
  <a:themeElements>
    <a:clrScheme name="AnalogousFromRegularSeedRightStep">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1726</TotalTime>
  <Words>2459</Words>
  <Application>Microsoft Office PowerPoint</Application>
  <PresentationFormat>Widescreen</PresentationFormat>
  <Paragraphs>244</Paragraphs>
  <Slides>19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Cambria Math</vt:lpstr>
      <vt:lpstr>Courier New</vt:lpstr>
      <vt:lpstr>Gill Sans Nova</vt:lpstr>
      <vt:lpstr>Univers</vt:lpstr>
      <vt:lpstr>GradientVTI</vt:lpstr>
      <vt:lpstr>Style transfer</vt:lpstr>
      <vt:lpstr>The idea</vt:lpstr>
      <vt:lpstr>Convolutional layers</vt:lpstr>
      <vt:lpstr>Convolutional layers</vt:lpstr>
      <vt:lpstr>Convolutional layers</vt:lpstr>
      <vt:lpstr>Convolutional layers</vt:lpstr>
      <vt:lpstr>Convolutional layers</vt:lpstr>
      <vt:lpstr>Convolutional layers</vt:lpstr>
      <vt:lpstr>Convolutional layers</vt:lpstr>
      <vt:lpstr>Convolutional layers</vt:lpstr>
      <vt:lpstr>Convolutional layers</vt:lpstr>
      <vt:lpstr>Gram matrix</vt:lpstr>
      <vt:lpstr>Gram matrix</vt:lpstr>
      <vt:lpstr>Gram matrix</vt:lpstr>
      <vt:lpstr>The whole process</vt:lpstr>
      <vt:lpstr>The whole process</vt:lpstr>
      <vt:lpstr>The whole process</vt:lpstr>
      <vt:lpstr>The whole process</vt:lpstr>
      <vt:lpstr>The whole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 Bar</dc:creator>
  <cp:lastModifiedBy>Dor Bar</cp:lastModifiedBy>
  <cp:revision>6</cp:revision>
  <dcterms:created xsi:type="dcterms:W3CDTF">2024-12-01T10:34:33Z</dcterms:created>
  <dcterms:modified xsi:type="dcterms:W3CDTF">2025-12-09T08:11:56Z</dcterms:modified>
</cp:coreProperties>
</file>